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63" r:id="rId3"/>
    <p:sldId id="270" r:id="rId4"/>
    <p:sldId id="271" r:id="rId5"/>
    <p:sldId id="308" r:id="rId6"/>
    <p:sldId id="319" r:id="rId7"/>
    <p:sldId id="285" r:id="rId8"/>
    <p:sldId id="311" r:id="rId9"/>
    <p:sldId id="312" r:id="rId10"/>
    <p:sldId id="286" r:id="rId11"/>
    <p:sldId id="322" r:id="rId12"/>
    <p:sldId id="323" r:id="rId13"/>
    <p:sldId id="291" r:id="rId14"/>
    <p:sldId id="320" r:id="rId15"/>
    <p:sldId id="321" r:id="rId16"/>
    <p:sldId id="317" r:id="rId17"/>
    <p:sldId id="316" r:id="rId18"/>
    <p:sldId id="318" r:id="rId19"/>
    <p:sldId id="302" r:id="rId20"/>
    <p:sldId id="338" r:id="rId21"/>
    <p:sldId id="324" r:id="rId22"/>
    <p:sldId id="325" r:id="rId23"/>
    <p:sldId id="326" r:id="rId24"/>
    <p:sldId id="327" r:id="rId25"/>
    <p:sldId id="339" r:id="rId26"/>
    <p:sldId id="328" r:id="rId27"/>
    <p:sldId id="329" r:id="rId28"/>
    <p:sldId id="330" r:id="rId29"/>
    <p:sldId id="331" r:id="rId30"/>
    <p:sldId id="332" r:id="rId31"/>
    <p:sldId id="340" r:id="rId32"/>
    <p:sldId id="333" r:id="rId33"/>
    <p:sldId id="334" r:id="rId34"/>
    <p:sldId id="335" r:id="rId35"/>
    <p:sldId id="336" r:id="rId36"/>
    <p:sldId id="337" r:id="rId37"/>
    <p:sldId id="304" r:id="rId38"/>
    <p:sldId id="303" r:id="rId39"/>
    <p:sldId id="261" r:id="rId40"/>
    <p:sldId id="342" r:id="rId41"/>
    <p:sldId id="343" r:id="rId42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599" autoAdjust="0"/>
  </p:normalViewPr>
  <p:slideViewPr>
    <p:cSldViewPr>
      <p:cViewPr varScale="1">
        <p:scale>
          <a:sx n="108" d="100"/>
          <a:sy n="108" d="100"/>
        </p:scale>
        <p:origin x="600" y="9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F39321-7262-4010-81B2-1448F1042E10}" type="doc">
      <dgm:prSet loTypeId="urn:microsoft.com/office/officeart/2008/layout/PictureStrips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C9F64D-1157-4891-8086-8E63E8472C3A}">
      <dgm:prSet phldrT="[Text]" custT="1"/>
      <dgm:spPr/>
      <dgm:t>
        <a:bodyPr/>
        <a:lstStyle/>
        <a:p>
          <a:pPr>
            <a:buNone/>
          </a:pPr>
          <a:r>
            <a:rPr lang="en-US" sz="1600" b="0" i="0" u="none" strike="noStrike" dirty="0">
              <a:effectLst/>
              <a:latin typeface="+mn-lt"/>
              <a:cs typeface="Cavolini" panose="03000502040302020204" pitchFamily="66" charset="0"/>
            </a:rPr>
            <a:t>Gaussian Elimination with partial pivoting</a:t>
          </a:r>
          <a:endParaRPr lang="en-US" sz="1600" dirty="0">
            <a:latin typeface="+mn-lt"/>
          </a:endParaRPr>
        </a:p>
      </dgm:t>
    </dgm:pt>
    <dgm:pt modelId="{0090A874-9CB7-430C-B0C2-DA709E8B4B3F}" type="parTrans" cxnId="{654C7998-1C62-46F5-A730-E8434F64BC41}">
      <dgm:prSet/>
      <dgm:spPr/>
      <dgm:t>
        <a:bodyPr/>
        <a:lstStyle/>
        <a:p>
          <a:endParaRPr lang="en-US"/>
        </a:p>
      </dgm:t>
    </dgm:pt>
    <dgm:pt modelId="{8FDE0F39-17F3-4DED-B30A-FB3079E5B84C}" type="sibTrans" cxnId="{654C7998-1C62-46F5-A730-E8434F64BC41}">
      <dgm:prSet/>
      <dgm:spPr/>
      <dgm:t>
        <a:bodyPr/>
        <a:lstStyle/>
        <a:p>
          <a:endParaRPr lang="en-US"/>
        </a:p>
      </dgm:t>
    </dgm:pt>
    <dgm:pt modelId="{0FC09BA8-8E52-4203-A991-6E91F7C921D8}">
      <dgm:prSet phldrT="[Text]" custT="1"/>
      <dgm:spPr/>
      <dgm:t>
        <a:bodyPr/>
        <a:lstStyle/>
        <a:p>
          <a:r>
            <a:rPr lang="en-US" sz="1600" b="0" i="0" u="none" strike="noStrike" dirty="0">
              <a:effectLst/>
              <a:latin typeface="+mn-lt"/>
              <a:cs typeface="Cavolini" panose="03000502040302020204" pitchFamily="66" charset="0"/>
            </a:rPr>
            <a:t>Jacobi iterative Method</a:t>
          </a:r>
          <a:endParaRPr lang="en-US" sz="1600" dirty="0">
            <a:latin typeface="+mn-lt"/>
          </a:endParaRPr>
        </a:p>
      </dgm:t>
    </dgm:pt>
    <dgm:pt modelId="{25C542C8-945D-4F2B-AFB4-90A8C3AE2443}" type="parTrans" cxnId="{09D76B9F-99AC-444D-80F0-BD2C9249EAD4}">
      <dgm:prSet/>
      <dgm:spPr/>
      <dgm:t>
        <a:bodyPr/>
        <a:lstStyle/>
        <a:p>
          <a:endParaRPr lang="en-US"/>
        </a:p>
      </dgm:t>
    </dgm:pt>
    <dgm:pt modelId="{AD86C64B-312F-4225-B532-639727FE9239}" type="sibTrans" cxnId="{09D76B9F-99AC-444D-80F0-BD2C9249EAD4}">
      <dgm:prSet/>
      <dgm:spPr/>
      <dgm:t>
        <a:bodyPr/>
        <a:lstStyle/>
        <a:p>
          <a:endParaRPr lang="en-US"/>
        </a:p>
      </dgm:t>
    </dgm:pt>
    <dgm:pt modelId="{18C106C3-6E1C-453A-AC52-51C9097749E3}">
      <dgm:prSet phldrT="[Text]" custT="1"/>
      <dgm:spPr/>
      <dgm:t>
        <a:bodyPr/>
        <a:lstStyle/>
        <a:p>
          <a:pPr>
            <a:buNone/>
          </a:pPr>
          <a:r>
            <a:rPr lang="en-US" sz="1600" b="0" i="0" u="none" strike="noStrike" dirty="0">
              <a:effectLst/>
              <a:latin typeface="+mn-lt"/>
              <a:cs typeface="Cavolini" panose="03000502040302020204" pitchFamily="66" charset="0"/>
            </a:rPr>
            <a:t>Gauss-Seidel iterative method</a:t>
          </a:r>
          <a:endParaRPr lang="en-US" sz="1600" dirty="0">
            <a:latin typeface="+mn-lt"/>
          </a:endParaRPr>
        </a:p>
      </dgm:t>
    </dgm:pt>
    <dgm:pt modelId="{E6E4E5F6-15E0-49DD-BE92-7DED8499687A}" type="parTrans" cxnId="{CA5F1139-4B2B-46AC-8F54-1F2BC6EF2A2B}">
      <dgm:prSet/>
      <dgm:spPr/>
      <dgm:t>
        <a:bodyPr/>
        <a:lstStyle/>
        <a:p>
          <a:endParaRPr lang="en-US"/>
        </a:p>
      </dgm:t>
    </dgm:pt>
    <dgm:pt modelId="{4E3946D7-45B6-4A5F-B44C-8F6DB210D3A8}" type="sibTrans" cxnId="{CA5F1139-4B2B-46AC-8F54-1F2BC6EF2A2B}">
      <dgm:prSet/>
      <dgm:spPr/>
      <dgm:t>
        <a:bodyPr/>
        <a:lstStyle/>
        <a:p>
          <a:endParaRPr lang="en-US"/>
        </a:p>
      </dgm:t>
    </dgm:pt>
    <dgm:pt modelId="{775852A0-DDED-468C-8060-33CC5D95CA93}">
      <dgm:prSet phldrT="[Text]" custT="1"/>
      <dgm:spPr/>
      <dgm:t>
        <a:bodyPr/>
        <a:lstStyle/>
        <a:p>
          <a:pPr algn="l">
            <a:buNone/>
          </a:pPr>
          <a:r>
            <a:rPr lang="en-US" sz="1600" b="0" i="0" u="none" strike="noStrike" dirty="0">
              <a:effectLst/>
              <a:latin typeface="+mn-lt"/>
              <a:cs typeface="Cavolini" panose="03000502040302020204" pitchFamily="66" charset="0"/>
            </a:rPr>
            <a:t>Successive Overrelaxation (SOR) method</a:t>
          </a:r>
          <a:endParaRPr lang="en-US" sz="1600" dirty="0">
            <a:latin typeface="+mn-lt"/>
          </a:endParaRPr>
        </a:p>
      </dgm:t>
    </dgm:pt>
    <dgm:pt modelId="{6B46F8D6-1666-4088-8E3A-3C427A5CF272}" type="parTrans" cxnId="{A6B42D5B-9A39-4B03-B6DD-0D7E5BFF06FB}">
      <dgm:prSet/>
      <dgm:spPr/>
      <dgm:t>
        <a:bodyPr/>
        <a:lstStyle/>
        <a:p>
          <a:endParaRPr lang="en-US"/>
        </a:p>
      </dgm:t>
    </dgm:pt>
    <dgm:pt modelId="{24BEE5B9-E92D-4301-809D-46B3CB531265}" type="sibTrans" cxnId="{A6B42D5B-9A39-4B03-B6DD-0D7E5BFF06FB}">
      <dgm:prSet/>
      <dgm:spPr/>
      <dgm:t>
        <a:bodyPr/>
        <a:lstStyle/>
        <a:p>
          <a:endParaRPr lang="en-US"/>
        </a:p>
      </dgm:t>
    </dgm:pt>
    <dgm:pt modelId="{5130DEAE-DF93-47C8-961B-B2E20ED19BFD}">
      <dgm:prSet phldrT="[Text]" custT="1"/>
      <dgm:spPr/>
      <dgm:t>
        <a:bodyPr/>
        <a:lstStyle/>
        <a:p>
          <a:pPr>
            <a:buNone/>
          </a:pPr>
          <a:r>
            <a:rPr lang="en-US" sz="1600" b="0" i="0" u="none" strike="noStrike" dirty="0">
              <a:effectLst/>
              <a:latin typeface="+mn-lt"/>
              <a:cs typeface="Cavolini" panose="03000502040302020204" pitchFamily="66" charset="0"/>
            </a:rPr>
            <a:t>Conjugate Gradient method</a:t>
          </a:r>
          <a:endParaRPr lang="en-US" sz="1600" dirty="0">
            <a:latin typeface="+mn-lt"/>
          </a:endParaRPr>
        </a:p>
      </dgm:t>
    </dgm:pt>
    <dgm:pt modelId="{B4D0C74D-D2C7-4E7C-B5CC-4DFB09486D66}" type="parTrans" cxnId="{EDDEAEB1-E71C-4640-A253-2EDE77879E72}">
      <dgm:prSet/>
      <dgm:spPr/>
      <dgm:t>
        <a:bodyPr/>
        <a:lstStyle/>
        <a:p>
          <a:endParaRPr lang="en-US"/>
        </a:p>
      </dgm:t>
    </dgm:pt>
    <dgm:pt modelId="{1C0CE0C2-80FB-4FC4-85A7-9C15C36FFA55}" type="sibTrans" cxnId="{EDDEAEB1-E71C-4640-A253-2EDE77879E72}">
      <dgm:prSet/>
      <dgm:spPr/>
      <dgm:t>
        <a:bodyPr/>
        <a:lstStyle/>
        <a:p>
          <a:endParaRPr lang="en-US"/>
        </a:p>
      </dgm:t>
    </dgm:pt>
    <dgm:pt modelId="{0C19A066-B42C-4ED4-8F3E-4C262813F671}" type="pres">
      <dgm:prSet presAssocID="{4EF39321-7262-4010-81B2-1448F1042E10}" presName="Name0" presStyleCnt="0">
        <dgm:presLayoutVars>
          <dgm:dir/>
          <dgm:resizeHandles val="exact"/>
        </dgm:presLayoutVars>
      </dgm:prSet>
      <dgm:spPr/>
    </dgm:pt>
    <dgm:pt modelId="{083DBC44-6967-4909-9B7E-B1C3715CB70A}" type="pres">
      <dgm:prSet presAssocID="{D3C9F64D-1157-4891-8086-8E63E8472C3A}" presName="composite" presStyleCnt="0"/>
      <dgm:spPr/>
    </dgm:pt>
    <dgm:pt modelId="{7FD54944-F8A2-4DBE-8F02-16003BF43227}" type="pres">
      <dgm:prSet presAssocID="{D3C9F64D-1157-4891-8086-8E63E8472C3A}" presName="rect1" presStyleLbl="trAlignAcc1" presStyleIdx="0" presStyleCnt="5">
        <dgm:presLayoutVars>
          <dgm:bulletEnabled val="1"/>
        </dgm:presLayoutVars>
      </dgm:prSet>
      <dgm:spPr/>
    </dgm:pt>
    <dgm:pt modelId="{DD34DBD9-2F28-4781-90A0-1A2E0AE6596C}" type="pres">
      <dgm:prSet presAssocID="{D3C9F64D-1157-4891-8086-8E63E8472C3A}" presName="rect2" presStyleLbl="fgImgPlace1" presStyleIdx="0" presStyleCnt="5"/>
      <dgm:spPr>
        <a:blipFill rotWithShape="1">
          <a:blip xmlns:r="http://schemas.openxmlformats.org/officeDocument/2006/relationships" r:embed="rId1"/>
          <a:srcRect/>
          <a:stretch>
            <a:fillRect l="-9000" r="-9000"/>
          </a:stretch>
        </a:blipFill>
      </dgm:spPr>
    </dgm:pt>
    <dgm:pt modelId="{C83DCD4E-873E-4071-8B1F-4199257265C8}" type="pres">
      <dgm:prSet presAssocID="{8FDE0F39-17F3-4DED-B30A-FB3079E5B84C}" presName="sibTrans" presStyleCnt="0"/>
      <dgm:spPr/>
    </dgm:pt>
    <dgm:pt modelId="{A82FF009-C9F7-4A31-B30E-E2788CAFC646}" type="pres">
      <dgm:prSet presAssocID="{0FC09BA8-8E52-4203-A991-6E91F7C921D8}" presName="composite" presStyleCnt="0"/>
      <dgm:spPr/>
    </dgm:pt>
    <dgm:pt modelId="{9A3C9C03-BEC4-4B48-B96E-8378E67BADAC}" type="pres">
      <dgm:prSet presAssocID="{0FC09BA8-8E52-4203-A991-6E91F7C921D8}" presName="rect1" presStyleLbl="trAlignAcc1" presStyleIdx="1" presStyleCnt="5">
        <dgm:presLayoutVars>
          <dgm:bulletEnabled val="1"/>
        </dgm:presLayoutVars>
      </dgm:prSet>
      <dgm:spPr/>
    </dgm:pt>
    <dgm:pt modelId="{DC31551B-65D2-4BB9-8CBA-FC7F315E851C}" type="pres">
      <dgm:prSet presAssocID="{0FC09BA8-8E52-4203-A991-6E91F7C921D8}" presName="rect2" presStyleLbl="fgImgPlace1" presStyleIdx="1" presStyleCnt="5"/>
      <dgm:spPr>
        <a:blipFill rotWithShape="1">
          <a:blip xmlns:r="http://schemas.openxmlformats.org/officeDocument/2006/relationships" r:embed="rId2"/>
          <a:srcRect/>
          <a:stretch>
            <a:fillRect l="-15000" r="-15000"/>
          </a:stretch>
        </a:blipFill>
      </dgm:spPr>
    </dgm:pt>
    <dgm:pt modelId="{02D32980-AC3F-452F-BCE8-2A0F30EC44EF}" type="pres">
      <dgm:prSet presAssocID="{AD86C64B-312F-4225-B532-639727FE9239}" presName="sibTrans" presStyleCnt="0"/>
      <dgm:spPr/>
    </dgm:pt>
    <dgm:pt modelId="{6F31B42D-AF94-46BE-97A2-2FBC56D36870}" type="pres">
      <dgm:prSet presAssocID="{18C106C3-6E1C-453A-AC52-51C9097749E3}" presName="composite" presStyleCnt="0"/>
      <dgm:spPr/>
    </dgm:pt>
    <dgm:pt modelId="{FD48CBF7-A161-4801-9877-7317FAF7E4B7}" type="pres">
      <dgm:prSet presAssocID="{18C106C3-6E1C-453A-AC52-51C9097749E3}" presName="rect1" presStyleLbl="trAlignAcc1" presStyleIdx="2" presStyleCnt="5">
        <dgm:presLayoutVars>
          <dgm:bulletEnabled val="1"/>
        </dgm:presLayoutVars>
      </dgm:prSet>
      <dgm:spPr/>
    </dgm:pt>
    <dgm:pt modelId="{A31A9C9F-6E2F-46AC-B4C6-9F333BF4814A}" type="pres">
      <dgm:prSet presAssocID="{18C106C3-6E1C-453A-AC52-51C9097749E3}" presName="rect2" presStyleLbl="fgImgPlace1" presStyleIdx="2" presStyleCnt="5"/>
      <dgm:spPr>
        <a:blipFill rotWithShape="1">
          <a:blip xmlns:r="http://schemas.openxmlformats.org/officeDocument/2006/relationships" r:embed="rId3"/>
          <a:srcRect/>
          <a:stretch>
            <a:fillRect t="-3000" b="-3000"/>
          </a:stretch>
        </a:blipFill>
      </dgm:spPr>
    </dgm:pt>
    <dgm:pt modelId="{ECD9A6B0-9BC1-4520-9EB4-98902742245A}" type="pres">
      <dgm:prSet presAssocID="{4E3946D7-45B6-4A5F-B44C-8F6DB210D3A8}" presName="sibTrans" presStyleCnt="0"/>
      <dgm:spPr/>
    </dgm:pt>
    <dgm:pt modelId="{A7CD783D-815D-42B0-9701-FFCA0FB5F2BC}" type="pres">
      <dgm:prSet presAssocID="{775852A0-DDED-468C-8060-33CC5D95CA93}" presName="composite" presStyleCnt="0"/>
      <dgm:spPr/>
    </dgm:pt>
    <dgm:pt modelId="{5FB06608-EC17-4828-A2BC-A6FE98896D2B}" type="pres">
      <dgm:prSet presAssocID="{775852A0-DDED-468C-8060-33CC5D95CA93}" presName="rect1" presStyleLbl="trAlignAcc1" presStyleIdx="3" presStyleCnt="5">
        <dgm:presLayoutVars>
          <dgm:bulletEnabled val="1"/>
        </dgm:presLayoutVars>
      </dgm:prSet>
      <dgm:spPr/>
    </dgm:pt>
    <dgm:pt modelId="{A463D841-0D3C-4946-94B1-CBEEF8F0AA63}" type="pres">
      <dgm:prSet presAssocID="{775852A0-DDED-468C-8060-33CC5D95CA93}" presName="rect2" presStyleLbl="fgImgPlace1" presStyleIdx="3" presStyleCnt="5"/>
      <dgm:spPr>
        <a:blipFill rotWithShape="1">
          <a:blip xmlns:r="http://schemas.openxmlformats.org/officeDocument/2006/relationships" r:embed="rId4"/>
          <a:srcRect/>
          <a:stretch>
            <a:fillRect l="-8000" r="-8000"/>
          </a:stretch>
        </a:blipFill>
      </dgm:spPr>
    </dgm:pt>
    <dgm:pt modelId="{EC0F2EC5-DE7B-4661-8F8C-4A237FBF8332}" type="pres">
      <dgm:prSet presAssocID="{24BEE5B9-E92D-4301-809D-46B3CB531265}" presName="sibTrans" presStyleCnt="0"/>
      <dgm:spPr/>
    </dgm:pt>
    <dgm:pt modelId="{4E7FF34A-6BED-476B-923F-CCF6822D5E50}" type="pres">
      <dgm:prSet presAssocID="{5130DEAE-DF93-47C8-961B-B2E20ED19BFD}" presName="composite" presStyleCnt="0"/>
      <dgm:spPr/>
    </dgm:pt>
    <dgm:pt modelId="{6F31AE4C-7050-4EFF-A8E2-565FE611B556}" type="pres">
      <dgm:prSet presAssocID="{5130DEAE-DF93-47C8-961B-B2E20ED19BFD}" presName="rect1" presStyleLbl="trAlignAcc1" presStyleIdx="4" presStyleCnt="5">
        <dgm:presLayoutVars>
          <dgm:bulletEnabled val="1"/>
        </dgm:presLayoutVars>
      </dgm:prSet>
      <dgm:spPr/>
    </dgm:pt>
    <dgm:pt modelId="{B21483DB-9CE4-448F-92B9-04228D8F9622}" type="pres">
      <dgm:prSet presAssocID="{5130DEAE-DF93-47C8-961B-B2E20ED19BFD}" presName="rect2" presStyleLbl="fgImgPlace1" presStyleIdx="4" presStyleCnt="5"/>
      <dgm:spPr>
        <a:blipFill rotWithShape="1">
          <a:blip xmlns:r="http://schemas.openxmlformats.org/officeDocument/2006/relationships" r:embed="rId5"/>
          <a:srcRect/>
          <a:stretch>
            <a:fillRect l="-2000" r="-2000"/>
          </a:stretch>
        </a:blipFill>
      </dgm:spPr>
    </dgm:pt>
  </dgm:ptLst>
  <dgm:cxnLst>
    <dgm:cxn modelId="{9E869709-F650-46EE-A861-3458E759007F}" type="presOf" srcId="{D3C9F64D-1157-4891-8086-8E63E8472C3A}" destId="{7FD54944-F8A2-4DBE-8F02-16003BF43227}" srcOrd="0" destOrd="0" presId="urn:microsoft.com/office/officeart/2008/layout/PictureStrips"/>
    <dgm:cxn modelId="{CA5F1139-4B2B-46AC-8F54-1F2BC6EF2A2B}" srcId="{4EF39321-7262-4010-81B2-1448F1042E10}" destId="{18C106C3-6E1C-453A-AC52-51C9097749E3}" srcOrd="2" destOrd="0" parTransId="{E6E4E5F6-15E0-49DD-BE92-7DED8499687A}" sibTransId="{4E3946D7-45B6-4A5F-B44C-8F6DB210D3A8}"/>
    <dgm:cxn modelId="{B7EC065B-5A5E-4A49-994A-ED9AB73ABFE5}" type="presOf" srcId="{18C106C3-6E1C-453A-AC52-51C9097749E3}" destId="{FD48CBF7-A161-4801-9877-7317FAF7E4B7}" srcOrd="0" destOrd="0" presId="urn:microsoft.com/office/officeart/2008/layout/PictureStrips"/>
    <dgm:cxn modelId="{A6B42D5B-9A39-4B03-B6DD-0D7E5BFF06FB}" srcId="{4EF39321-7262-4010-81B2-1448F1042E10}" destId="{775852A0-DDED-468C-8060-33CC5D95CA93}" srcOrd="3" destOrd="0" parTransId="{6B46F8D6-1666-4088-8E3A-3C427A5CF272}" sibTransId="{24BEE5B9-E92D-4301-809D-46B3CB531265}"/>
    <dgm:cxn modelId="{1ED08453-4334-4C8C-89E6-BFB0D2BA6F53}" type="presOf" srcId="{0FC09BA8-8E52-4203-A991-6E91F7C921D8}" destId="{9A3C9C03-BEC4-4B48-B96E-8378E67BADAC}" srcOrd="0" destOrd="0" presId="urn:microsoft.com/office/officeart/2008/layout/PictureStrips"/>
    <dgm:cxn modelId="{8A4C9F86-1A0C-4247-8F72-570FCBD8F004}" type="presOf" srcId="{775852A0-DDED-468C-8060-33CC5D95CA93}" destId="{5FB06608-EC17-4828-A2BC-A6FE98896D2B}" srcOrd="0" destOrd="0" presId="urn:microsoft.com/office/officeart/2008/layout/PictureStrips"/>
    <dgm:cxn modelId="{85204697-BC83-417F-A083-9969479CCDB1}" type="presOf" srcId="{4EF39321-7262-4010-81B2-1448F1042E10}" destId="{0C19A066-B42C-4ED4-8F3E-4C262813F671}" srcOrd="0" destOrd="0" presId="urn:microsoft.com/office/officeart/2008/layout/PictureStrips"/>
    <dgm:cxn modelId="{654C7998-1C62-46F5-A730-E8434F64BC41}" srcId="{4EF39321-7262-4010-81B2-1448F1042E10}" destId="{D3C9F64D-1157-4891-8086-8E63E8472C3A}" srcOrd="0" destOrd="0" parTransId="{0090A874-9CB7-430C-B0C2-DA709E8B4B3F}" sibTransId="{8FDE0F39-17F3-4DED-B30A-FB3079E5B84C}"/>
    <dgm:cxn modelId="{09D76B9F-99AC-444D-80F0-BD2C9249EAD4}" srcId="{4EF39321-7262-4010-81B2-1448F1042E10}" destId="{0FC09BA8-8E52-4203-A991-6E91F7C921D8}" srcOrd="1" destOrd="0" parTransId="{25C542C8-945D-4F2B-AFB4-90A8C3AE2443}" sibTransId="{AD86C64B-312F-4225-B532-639727FE9239}"/>
    <dgm:cxn modelId="{EDDEAEB1-E71C-4640-A253-2EDE77879E72}" srcId="{4EF39321-7262-4010-81B2-1448F1042E10}" destId="{5130DEAE-DF93-47C8-961B-B2E20ED19BFD}" srcOrd="4" destOrd="0" parTransId="{B4D0C74D-D2C7-4E7C-B5CC-4DFB09486D66}" sibTransId="{1C0CE0C2-80FB-4FC4-85A7-9C15C36FFA55}"/>
    <dgm:cxn modelId="{02D5A9D1-CA8D-40FC-8C95-3F73A9EEA021}" type="presOf" srcId="{5130DEAE-DF93-47C8-961B-B2E20ED19BFD}" destId="{6F31AE4C-7050-4EFF-A8E2-565FE611B556}" srcOrd="0" destOrd="0" presId="urn:microsoft.com/office/officeart/2008/layout/PictureStrips"/>
    <dgm:cxn modelId="{D8DCD380-83CF-442D-8B51-B1E1E1D92776}" type="presParOf" srcId="{0C19A066-B42C-4ED4-8F3E-4C262813F671}" destId="{083DBC44-6967-4909-9B7E-B1C3715CB70A}" srcOrd="0" destOrd="0" presId="urn:microsoft.com/office/officeart/2008/layout/PictureStrips"/>
    <dgm:cxn modelId="{9A764557-BDDF-4932-9234-56E18DB49503}" type="presParOf" srcId="{083DBC44-6967-4909-9B7E-B1C3715CB70A}" destId="{7FD54944-F8A2-4DBE-8F02-16003BF43227}" srcOrd="0" destOrd="0" presId="urn:microsoft.com/office/officeart/2008/layout/PictureStrips"/>
    <dgm:cxn modelId="{8EC08E74-44DC-460B-853A-812712C8B5B8}" type="presParOf" srcId="{083DBC44-6967-4909-9B7E-B1C3715CB70A}" destId="{DD34DBD9-2F28-4781-90A0-1A2E0AE6596C}" srcOrd="1" destOrd="0" presId="urn:microsoft.com/office/officeart/2008/layout/PictureStrips"/>
    <dgm:cxn modelId="{D1BA3341-D7A1-45BF-9E2D-77ED2E97B3F0}" type="presParOf" srcId="{0C19A066-B42C-4ED4-8F3E-4C262813F671}" destId="{C83DCD4E-873E-4071-8B1F-4199257265C8}" srcOrd="1" destOrd="0" presId="urn:microsoft.com/office/officeart/2008/layout/PictureStrips"/>
    <dgm:cxn modelId="{26C4DF9C-E874-4ADB-9F85-E6E8D60625E5}" type="presParOf" srcId="{0C19A066-B42C-4ED4-8F3E-4C262813F671}" destId="{A82FF009-C9F7-4A31-B30E-E2788CAFC646}" srcOrd="2" destOrd="0" presId="urn:microsoft.com/office/officeart/2008/layout/PictureStrips"/>
    <dgm:cxn modelId="{88835991-94DE-44EF-A078-83532D6E0B06}" type="presParOf" srcId="{A82FF009-C9F7-4A31-B30E-E2788CAFC646}" destId="{9A3C9C03-BEC4-4B48-B96E-8378E67BADAC}" srcOrd="0" destOrd="0" presId="urn:microsoft.com/office/officeart/2008/layout/PictureStrips"/>
    <dgm:cxn modelId="{5EA17EF0-C8BE-4EB8-8447-A73F5F70FF23}" type="presParOf" srcId="{A82FF009-C9F7-4A31-B30E-E2788CAFC646}" destId="{DC31551B-65D2-4BB9-8CBA-FC7F315E851C}" srcOrd="1" destOrd="0" presId="urn:microsoft.com/office/officeart/2008/layout/PictureStrips"/>
    <dgm:cxn modelId="{8233353B-C167-441A-A116-AA292F689F11}" type="presParOf" srcId="{0C19A066-B42C-4ED4-8F3E-4C262813F671}" destId="{02D32980-AC3F-452F-BCE8-2A0F30EC44EF}" srcOrd="3" destOrd="0" presId="urn:microsoft.com/office/officeart/2008/layout/PictureStrips"/>
    <dgm:cxn modelId="{4DEA99D0-E986-46A2-8324-D7177C0905B3}" type="presParOf" srcId="{0C19A066-B42C-4ED4-8F3E-4C262813F671}" destId="{6F31B42D-AF94-46BE-97A2-2FBC56D36870}" srcOrd="4" destOrd="0" presId="urn:microsoft.com/office/officeart/2008/layout/PictureStrips"/>
    <dgm:cxn modelId="{95919AFF-AA42-45F3-A4D0-894DD745F283}" type="presParOf" srcId="{6F31B42D-AF94-46BE-97A2-2FBC56D36870}" destId="{FD48CBF7-A161-4801-9877-7317FAF7E4B7}" srcOrd="0" destOrd="0" presId="urn:microsoft.com/office/officeart/2008/layout/PictureStrips"/>
    <dgm:cxn modelId="{30652F50-60C9-44EF-923C-16F6F80FEC0F}" type="presParOf" srcId="{6F31B42D-AF94-46BE-97A2-2FBC56D36870}" destId="{A31A9C9F-6E2F-46AC-B4C6-9F333BF4814A}" srcOrd="1" destOrd="0" presId="urn:microsoft.com/office/officeart/2008/layout/PictureStrips"/>
    <dgm:cxn modelId="{0DB43A7C-D179-49BF-8FE1-5A5ABB113B7A}" type="presParOf" srcId="{0C19A066-B42C-4ED4-8F3E-4C262813F671}" destId="{ECD9A6B0-9BC1-4520-9EB4-98902742245A}" srcOrd="5" destOrd="0" presId="urn:microsoft.com/office/officeart/2008/layout/PictureStrips"/>
    <dgm:cxn modelId="{6A7961F4-9F02-4DEA-9B1F-AD05BD01654E}" type="presParOf" srcId="{0C19A066-B42C-4ED4-8F3E-4C262813F671}" destId="{A7CD783D-815D-42B0-9701-FFCA0FB5F2BC}" srcOrd="6" destOrd="0" presId="urn:microsoft.com/office/officeart/2008/layout/PictureStrips"/>
    <dgm:cxn modelId="{1854037C-B2AD-4841-B469-DA0040B7F5E0}" type="presParOf" srcId="{A7CD783D-815D-42B0-9701-FFCA0FB5F2BC}" destId="{5FB06608-EC17-4828-A2BC-A6FE98896D2B}" srcOrd="0" destOrd="0" presId="urn:microsoft.com/office/officeart/2008/layout/PictureStrips"/>
    <dgm:cxn modelId="{BEA83677-85D5-4C05-BC71-7293C1BF575F}" type="presParOf" srcId="{A7CD783D-815D-42B0-9701-FFCA0FB5F2BC}" destId="{A463D841-0D3C-4946-94B1-CBEEF8F0AA63}" srcOrd="1" destOrd="0" presId="urn:microsoft.com/office/officeart/2008/layout/PictureStrips"/>
    <dgm:cxn modelId="{C5B70A90-DD47-48BF-8979-BD521077D6D1}" type="presParOf" srcId="{0C19A066-B42C-4ED4-8F3E-4C262813F671}" destId="{EC0F2EC5-DE7B-4661-8F8C-4A237FBF8332}" srcOrd="7" destOrd="0" presId="urn:microsoft.com/office/officeart/2008/layout/PictureStrips"/>
    <dgm:cxn modelId="{A03CF93A-C77B-4153-973E-DB2395C18571}" type="presParOf" srcId="{0C19A066-B42C-4ED4-8F3E-4C262813F671}" destId="{4E7FF34A-6BED-476B-923F-CCF6822D5E50}" srcOrd="8" destOrd="0" presId="urn:microsoft.com/office/officeart/2008/layout/PictureStrips"/>
    <dgm:cxn modelId="{27525979-5270-4B07-8F4E-FB30E952418D}" type="presParOf" srcId="{4E7FF34A-6BED-476B-923F-CCF6822D5E50}" destId="{6F31AE4C-7050-4EFF-A8E2-565FE611B556}" srcOrd="0" destOrd="0" presId="urn:microsoft.com/office/officeart/2008/layout/PictureStrips"/>
    <dgm:cxn modelId="{7085D16A-F36C-4AE9-8ED9-0C1ED21CE9E3}" type="presParOf" srcId="{4E7FF34A-6BED-476B-923F-CCF6822D5E50}" destId="{B21483DB-9CE4-448F-92B9-04228D8F962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D54944-F8A2-4DBE-8F02-16003BF43227}">
      <dsp:nvSpPr>
        <dsp:cNvPr id="0" name=""/>
        <dsp:cNvSpPr/>
      </dsp:nvSpPr>
      <dsp:spPr>
        <a:xfrm>
          <a:off x="849946" y="233030"/>
          <a:ext cx="3967245" cy="123976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839734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dirty="0">
              <a:effectLst/>
              <a:latin typeface="+mn-lt"/>
              <a:cs typeface="Cavolini" panose="03000502040302020204" pitchFamily="66" charset="0"/>
            </a:rPr>
            <a:t>Gaussian Elimination with partial pivoting</a:t>
          </a:r>
          <a:endParaRPr lang="en-US" sz="1600" kern="1200" dirty="0">
            <a:latin typeface="+mn-lt"/>
          </a:endParaRPr>
        </a:p>
      </dsp:txBody>
      <dsp:txXfrm>
        <a:off x="849946" y="233030"/>
        <a:ext cx="3967245" cy="1239764"/>
      </dsp:txXfrm>
    </dsp:sp>
    <dsp:sp modelId="{DD34DBD9-2F28-4781-90A0-1A2E0AE6596C}">
      <dsp:nvSpPr>
        <dsp:cNvPr id="0" name=""/>
        <dsp:cNvSpPr/>
      </dsp:nvSpPr>
      <dsp:spPr>
        <a:xfrm>
          <a:off x="684644" y="53953"/>
          <a:ext cx="867835" cy="130175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9000" r="-9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A3C9C03-BEC4-4B48-B96E-8378E67BADAC}">
      <dsp:nvSpPr>
        <dsp:cNvPr id="0" name=""/>
        <dsp:cNvSpPr/>
      </dsp:nvSpPr>
      <dsp:spPr>
        <a:xfrm>
          <a:off x="5177909" y="233030"/>
          <a:ext cx="3967245" cy="123976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839734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dirty="0">
              <a:effectLst/>
              <a:latin typeface="+mn-lt"/>
              <a:cs typeface="Cavolini" panose="03000502040302020204" pitchFamily="66" charset="0"/>
            </a:rPr>
            <a:t>Jacobi iterative Method</a:t>
          </a:r>
          <a:endParaRPr lang="en-US" sz="1600" kern="1200" dirty="0">
            <a:latin typeface="+mn-lt"/>
          </a:endParaRPr>
        </a:p>
      </dsp:txBody>
      <dsp:txXfrm>
        <a:off x="5177909" y="233030"/>
        <a:ext cx="3967245" cy="1239764"/>
      </dsp:txXfrm>
    </dsp:sp>
    <dsp:sp modelId="{DC31551B-65D2-4BB9-8CBA-FC7F315E851C}">
      <dsp:nvSpPr>
        <dsp:cNvPr id="0" name=""/>
        <dsp:cNvSpPr/>
      </dsp:nvSpPr>
      <dsp:spPr>
        <a:xfrm>
          <a:off x="5012607" y="53953"/>
          <a:ext cx="867835" cy="1301752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5000" r="-1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D48CBF7-A161-4801-9877-7317FAF7E4B7}">
      <dsp:nvSpPr>
        <dsp:cNvPr id="0" name=""/>
        <dsp:cNvSpPr/>
      </dsp:nvSpPr>
      <dsp:spPr>
        <a:xfrm>
          <a:off x="849946" y="1793756"/>
          <a:ext cx="3967245" cy="123976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839734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dirty="0">
              <a:effectLst/>
              <a:latin typeface="+mn-lt"/>
              <a:cs typeface="Cavolini" panose="03000502040302020204" pitchFamily="66" charset="0"/>
            </a:rPr>
            <a:t>Gauss-Seidel iterative method</a:t>
          </a:r>
          <a:endParaRPr lang="en-US" sz="1600" kern="1200" dirty="0">
            <a:latin typeface="+mn-lt"/>
          </a:endParaRPr>
        </a:p>
      </dsp:txBody>
      <dsp:txXfrm>
        <a:off x="849946" y="1793756"/>
        <a:ext cx="3967245" cy="1239764"/>
      </dsp:txXfrm>
    </dsp:sp>
    <dsp:sp modelId="{A31A9C9F-6E2F-46AC-B4C6-9F333BF4814A}">
      <dsp:nvSpPr>
        <dsp:cNvPr id="0" name=""/>
        <dsp:cNvSpPr/>
      </dsp:nvSpPr>
      <dsp:spPr>
        <a:xfrm>
          <a:off x="684644" y="1614679"/>
          <a:ext cx="867835" cy="1301752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3000" b="-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FB06608-EC17-4828-A2BC-A6FE98896D2B}">
      <dsp:nvSpPr>
        <dsp:cNvPr id="0" name=""/>
        <dsp:cNvSpPr/>
      </dsp:nvSpPr>
      <dsp:spPr>
        <a:xfrm>
          <a:off x="5177909" y="1793756"/>
          <a:ext cx="3967245" cy="123976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839734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dirty="0">
              <a:effectLst/>
              <a:latin typeface="+mn-lt"/>
              <a:cs typeface="Cavolini" panose="03000502040302020204" pitchFamily="66" charset="0"/>
            </a:rPr>
            <a:t>Successive Overrelaxation (SOR) method</a:t>
          </a:r>
          <a:endParaRPr lang="en-US" sz="1600" kern="1200" dirty="0">
            <a:latin typeface="+mn-lt"/>
          </a:endParaRPr>
        </a:p>
      </dsp:txBody>
      <dsp:txXfrm>
        <a:off x="5177909" y="1793756"/>
        <a:ext cx="3967245" cy="1239764"/>
      </dsp:txXfrm>
    </dsp:sp>
    <dsp:sp modelId="{A463D841-0D3C-4946-94B1-CBEEF8F0AA63}">
      <dsp:nvSpPr>
        <dsp:cNvPr id="0" name=""/>
        <dsp:cNvSpPr/>
      </dsp:nvSpPr>
      <dsp:spPr>
        <a:xfrm>
          <a:off x="5012607" y="1614679"/>
          <a:ext cx="867835" cy="1301752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8000" r="-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F31AE4C-7050-4EFF-A8E2-565FE611B556}">
      <dsp:nvSpPr>
        <dsp:cNvPr id="0" name=""/>
        <dsp:cNvSpPr/>
      </dsp:nvSpPr>
      <dsp:spPr>
        <a:xfrm>
          <a:off x="3013928" y="3354481"/>
          <a:ext cx="3967245" cy="123976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839734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dirty="0">
              <a:effectLst/>
              <a:latin typeface="+mn-lt"/>
              <a:cs typeface="Cavolini" panose="03000502040302020204" pitchFamily="66" charset="0"/>
            </a:rPr>
            <a:t>Conjugate Gradient method</a:t>
          </a:r>
          <a:endParaRPr lang="en-US" sz="1600" kern="1200" dirty="0">
            <a:latin typeface="+mn-lt"/>
          </a:endParaRPr>
        </a:p>
      </dsp:txBody>
      <dsp:txXfrm>
        <a:off x="3013928" y="3354481"/>
        <a:ext cx="3967245" cy="1239764"/>
      </dsp:txXfrm>
    </dsp:sp>
    <dsp:sp modelId="{B21483DB-9CE4-448F-92B9-04228D8F9622}">
      <dsp:nvSpPr>
        <dsp:cNvPr id="0" name=""/>
        <dsp:cNvSpPr/>
      </dsp:nvSpPr>
      <dsp:spPr>
        <a:xfrm>
          <a:off x="2848626" y="3175404"/>
          <a:ext cx="867835" cy="1301752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2000" r="-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12/7/2020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12/7/2020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5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336" y="1769541"/>
            <a:ext cx="9437576" cy="1828801"/>
          </a:xfrm>
        </p:spPr>
        <p:txBody>
          <a:bodyPr anchor="b">
            <a:normAutofit/>
          </a:bodyPr>
          <a:lstStyle>
            <a:lvl1pPr algn="ctr">
              <a:defRPr sz="5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336" y="3598339"/>
            <a:ext cx="943757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24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19" y="547807"/>
            <a:ext cx="10139158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68" y="4565255"/>
            <a:ext cx="10352629" cy="543472"/>
          </a:xfrm>
        </p:spPr>
        <p:txBody>
          <a:bodyPr anchor="b">
            <a:normAutofit/>
          </a:bodyPr>
          <a:lstStyle>
            <a:lvl1pPr algn="ctr"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045" y="695010"/>
            <a:ext cx="9842782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99"/>
            </a:lvl1pPr>
            <a:lvl2pPr marL="457063" indent="0">
              <a:buNone/>
              <a:defRPr sz="1999"/>
            </a:lvl2pPr>
            <a:lvl3pPr marL="914126" indent="0">
              <a:buNone/>
              <a:defRPr sz="19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5108728"/>
            <a:ext cx="10351066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43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8437"/>
            <a:ext cx="10351066" cy="353434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295180"/>
            <a:ext cx="10351067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28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609600"/>
            <a:ext cx="9300329" cy="2992904"/>
          </a:xfrm>
        </p:spPr>
        <p:txBody>
          <a:bodyPr anchor="ctr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196" y="3610033"/>
            <a:ext cx="8750020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6" y="4304353"/>
            <a:ext cx="10351067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342" y="884796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1981" y="2928258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1938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6" y="2126943"/>
            <a:ext cx="10351067" cy="2511835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47" y="4650556"/>
            <a:ext cx="1034950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24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557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557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5553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0279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498" y="1885950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4498" y="2571750"/>
            <a:ext cx="330012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07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28" y="1818215"/>
            <a:ext cx="333910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53" y="1818215"/>
            <a:ext cx="333910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984" y="1818215"/>
            <a:ext cx="333910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556" y="609600"/>
            <a:ext cx="10351067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557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7837" y="1938918"/>
            <a:ext cx="3091563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557" y="4480369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1631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4559" y="1939094"/>
            <a:ext cx="3091563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0279" y="4480368"/>
            <a:ext cx="330012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4623" y="3904106"/>
            <a:ext cx="330012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9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3595" y="1934432"/>
            <a:ext cx="3091563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4498" y="4480366"/>
            <a:ext cx="330012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55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1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0729" y="609600"/>
            <a:ext cx="2283892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558" y="609600"/>
            <a:ext cx="7914810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3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1761068"/>
            <a:ext cx="9588052" cy="1828813"/>
          </a:xfrm>
        </p:spPr>
        <p:txBody>
          <a:bodyPr anchor="b"/>
          <a:lstStyle>
            <a:lvl1pPr algn="ctr">
              <a:defRPr sz="399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3589879"/>
            <a:ext cx="9588052" cy="1507054"/>
          </a:xfrm>
        </p:spPr>
        <p:txBody>
          <a:bodyPr anchor="t"/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3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558" y="1732449"/>
            <a:ext cx="5059179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277" y="1732450"/>
            <a:ext cx="5063346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2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57" y="1734507"/>
            <a:ext cx="5087747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76" y="1734507"/>
            <a:ext cx="5087747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610" y="1835254"/>
            <a:ext cx="487507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610" y="2380138"/>
            <a:ext cx="4875074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3328" y="1835255"/>
            <a:ext cx="4894055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399" b="0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3328" y="2380138"/>
            <a:ext cx="4894055" cy="3411063"/>
          </a:xfrm>
        </p:spPr>
        <p:txBody>
          <a:bodyPr anchor="t"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93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3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0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3705924" cy="182191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4369" y="609600"/>
            <a:ext cx="641025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7" y="2431518"/>
            <a:ext cx="3705924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9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65" y="609600"/>
            <a:ext cx="3583233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558" y="609923"/>
            <a:ext cx="5933403" cy="1829338"/>
          </a:xfrm>
        </p:spPr>
        <p:txBody>
          <a:bodyPr anchor="b">
            <a:noAutofit/>
          </a:bodyPr>
          <a:lstStyle>
            <a:lvl1pPr algn="ctr">
              <a:defRPr sz="31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0613" y="763702"/>
            <a:ext cx="3274898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558" y="2439261"/>
            <a:ext cx="5933403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557" y="609600"/>
            <a:ext cx="10351066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557" y="1732450"/>
            <a:ext cx="1035106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6736" y="5883276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AFE8FB1-0A7A-443E-AAF7-31D4FA1AA312}" type="datetimeFigureOut">
              <a:rPr lang="en-US" smtClean="0"/>
              <a:pPr/>
              <a:t>12/7/2020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558" y="5883276"/>
            <a:ext cx="6671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1273" y="5883276"/>
            <a:ext cx="7533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49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063" rtl="0" eaLnBrk="1" latinLnBrk="0" hangingPunct="1">
        <a:spcBef>
          <a:spcPct val="0"/>
        </a:spcBef>
        <a:buNone/>
        <a:defRPr sz="3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05908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19784" indent="-269919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99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5692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5584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498" indent="-215935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399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079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163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526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Yousef_Saad" TargetMode="External"/><Relationship Id="rId2" Type="http://schemas.openxmlformats.org/officeDocument/2006/relationships/hyperlink" Target="https://mathworld.wolfram.com/JacobiMethod.html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183"/>
                    </a14:imgEffect>
                    <a14:imgEffect>
                      <a14:saturation sat="235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US" b="1" i="0" dirty="0">
                <a:effectLst/>
                <a:cs typeface="Cavolini" panose="020B0502040204020203" pitchFamily="66" charset="0"/>
              </a:rPr>
              <a:t>Solution of Linear </a:t>
            </a:r>
            <a:r>
              <a:rPr lang="en-US" b="1" dirty="0">
                <a:effectLst/>
                <a:cs typeface="Cavolini" panose="020B0502040204020203" pitchFamily="66" charset="0"/>
              </a:rPr>
              <a:t>E</a:t>
            </a:r>
            <a:r>
              <a:rPr lang="en-US" b="1" i="0" dirty="0">
                <a:effectLst/>
                <a:cs typeface="Cavolini" panose="020B0502040204020203" pitchFamily="66" charset="0"/>
              </a:rPr>
              <a:t>quations</a:t>
            </a:r>
            <a:endParaRPr lang="en-US" b="1" dirty="0">
              <a:cs typeface="Cavolini" panose="020B0502040204020203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7124" y="5029200"/>
            <a:ext cx="9143999" cy="1066800"/>
          </a:xfrm>
        </p:spPr>
        <p:txBody>
          <a:bodyPr>
            <a:normAutofit fontScale="92500" lnSpcReduction="20000"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 err="1">
                <a:solidFill>
                  <a:schemeClr val="tx1"/>
                </a:solidFill>
                <a:effectLst/>
                <a:latin typeface="+mj-lt"/>
                <a:cs typeface="Cavolini" panose="03000502040302020204" pitchFamily="66" charset="0"/>
              </a:rPr>
              <a:t>Lianna</a:t>
            </a:r>
            <a:r>
              <a:rPr lang="en-US" sz="1900" b="0" i="0" u="none" strike="noStrike" dirty="0">
                <a:solidFill>
                  <a:schemeClr val="tx1"/>
                </a:solidFill>
                <a:effectLst/>
                <a:latin typeface="+mj-lt"/>
                <a:cs typeface="Cavolini" panose="03000502040302020204" pitchFamily="66" charset="0"/>
              </a:rPr>
              <a:t> Santiago-</a:t>
            </a:r>
            <a:r>
              <a:rPr lang="en-US" sz="1900" b="0" i="0" u="none" strike="noStrike" dirty="0" err="1">
                <a:solidFill>
                  <a:schemeClr val="tx1"/>
                </a:solidFill>
                <a:effectLst/>
                <a:latin typeface="+mj-lt"/>
                <a:cs typeface="Cavolini" panose="03000502040302020204" pitchFamily="66" charset="0"/>
              </a:rPr>
              <a:t>Conty</a:t>
            </a:r>
            <a:r>
              <a:rPr lang="en-US" sz="1900" b="0" i="0" u="none" strike="noStrike" dirty="0">
                <a:solidFill>
                  <a:schemeClr val="tx1"/>
                </a:solidFill>
                <a:effectLst/>
                <a:latin typeface="+mj-lt"/>
                <a:cs typeface="Cavolini" panose="03000502040302020204" pitchFamily="66" charset="0"/>
              </a:rPr>
              <a:t>, Alonso Gutierrez, Angelo </a:t>
            </a:r>
            <a:r>
              <a:rPr lang="en-US" sz="1900" b="0" i="0" u="none" strike="noStrike" dirty="0" err="1">
                <a:solidFill>
                  <a:schemeClr val="tx1"/>
                </a:solidFill>
                <a:effectLst/>
                <a:latin typeface="+mj-lt"/>
                <a:cs typeface="Cavolini" panose="03000502040302020204" pitchFamily="66" charset="0"/>
              </a:rPr>
              <a:t>Scaria</a:t>
            </a:r>
            <a:r>
              <a:rPr lang="en-US" sz="1900" b="0" i="0" u="none" strike="noStrike" dirty="0">
                <a:solidFill>
                  <a:schemeClr val="tx1"/>
                </a:solidFill>
                <a:effectLst/>
                <a:latin typeface="+mj-lt"/>
                <a:cs typeface="Cavolini" panose="03000502040302020204" pitchFamily="66" charset="0"/>
              </a:rPr>
              <a:t>, Nicole Stanfill</a:t>
            </a:r>
            <a:r>
              <a:rPr lang="en-US" sz="1900" dirty="0">
                <a:solidFill>
                  <a:schemeClr val="tx1"/>
                </a:solidFill>
                <a:latin typeface="+mj-lt"/>
                <a:cs typeface="Cavolini" panose="03000502040302020204" pitchFamily="66" charset="0"/>
              </a:rPr>
              <a:t>, </a:t>
            </a:r>
            <a:r>
              <a:rPr lang="en-US" sz="1900" b="0" i="0" u="none" strike="noStrike" dirty="0">
                <a:solidFill>
                  <a:schemeClr val="tx1"/>
                </a:solidFill>
                <a:effectLst/>
                <a:latin typeface="+mj-lt"/>
                <a:cs typeface="Cavolini" panose="03000502040302020204" pitchFamily="66" charset="0"/>
              </a:rPr>
              <a:t>Nicholas Riley, Andrew </a:t>
            </a:r>
            <a:r>
              <a:rPr lang="en-US" sz="1900" b="0" i="0" u="none" strike="noStrike" dirty="0" err="1">
                <a:solidFill>
                  <a:schemeClr val="tx1"/>
                </a:solidFill>
                <a:effectLst/>
                <a:latin typeface="+mj-lt"/>
                <a:cs typeface="Cavolini" panose="03000502040302020204" pitchFamily="66" charset="0"/>
              </a:rPr>
              <a:t>Roig</a:t>
            </a:r>
            <a:endParaRPr lang="en-US" sz="1900" b="0" dirty="0">
              <a:solidFill>
                <a:schemeClr val="tx1"/>
              </a:solidFill>
              <a:effectLst/>
              <a:latin typeface="+mj-lt"/>
              <a:cs typeface="Cavolini" panose="03000502040302020204" pitchFamily="66" charset="0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B1A15-A8A7-4185-AA78-7C41CF6609E3}"/>
              </a:ext>
            </a:extLst>
          </p:cNvPr>
          <p:cNvSpPr txBox="1"/>
          <p:nvPr/>
        </p:nvSpPr>
        <p:spPr>
          <a:xfrm>
            <a:off x="1527702" y="5715000"/>
            <a:ext cx="32287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effectLst/>
                <a:latin typeface="+mj-lt"/>
                <a:cs typeface="Cavolini" panose="03000502040302020204" pitchFamily="66" charset="0"/>
              </a:rPr>
              <a:t>University of Central Florida</a:t>
            </a:r>
            <a:endParaRPr lang="en-US" sz="2400" b="1" dirty="0">
              <a:effectLst/>
              <a:latin typeface="+mj-lt"/>
              <a:cs typeface="Cavolini" panose="03000502040302020204" pitchFamily="66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effectLst/>
                <a:latin typeface="+mj-lt"/>
                <a:cs typeface="Cavolini" panose="03000502040302020204" pitchFamily="66" charset="0"/>
              </a:rPr>
              <a:t>12/07/2020</a:t>
            </a:r>
            <a:endParaRPr lang="en-US" sz="2400" b="1" dirty="0">
              <a:effectLst/>
              <a:latin typeface="+mj-lt"/>
              <a:cs typeface="Cavolini" panose="03000502040302020204" pitchFamily="66" charset="0"/>
            </a:endParaRPr>
          </a:p>
          <a:p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FAC9FD-BAD6-47B4-9C11-BE23CEAC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3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894591-7F12-4C12-921D-9E33A3B9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34" y="1078264"/>
            <a:ext cx="3422039" cy="47014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/>
            <a:r>
              <a:rPr lang="en-US" sz="4400" b="0" i="0" u="none" strike="noStrike" dirty="0">
                <a:solidFill>
                  <a:srgbClr val="FFFFFF"/>
                </a:solidFill>
                <a:cs typeface="Cavolini" panose="03000502040302020204" pitchFamily="66" charset="0"/>
              </a:rPr>
              <a:t>Gauss-Seidel Iterative Method</a:t>
            </a:r>
            <a:endParaRPr lang="en-US" sz="4400" dirty="0">
              <a:solidFill>
                <a:srgbClr val="FFFFFF"/>
              </a:solidFill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790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FAC9FD-BAD6-47B4-9C11-BE23CEAC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3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894591-7F12-4C12-921D-9E33A3B9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34" y="1078264"/>
            <a:ext cx="3422039" cy="47014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/>
            <a:r>
              <a:rPr lang="en-US" sz="4400" b="0" i="0" u="none" strike="noStrike" dirty="0">
                <a:solidFill>
                  <a:srgbClr val="FFFFFF"/>
                </a:solidFill>
                <a:cs typeface="Cavolini" panose="03000502040302020204" pitchFamily="66" charset="0"/>
              </a:rPr>
              <a:t>Gauss-Seidel Iterative Method</a:t>
            </a:r>
            <a:endParaRPr lang="en-US" sz="4400" dirty="0">
              <a:solidFill>
                <a:srgbClr val="FFFFFF"/>
              </a:solidFill>
              <a:cs typeface="Cavolini" panose="03000502040302020204" pitchFamily="66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0A8CD2D-AAD1-4F59-BD11-74DB19DCD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3338" y="1077913"/>
            <a:ext cx="6115050" cy="1436687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 defTabSz="4572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+mj-lt"/>
              </a:rPr>
              <a:t>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+mj-lt"/>
              </a:rPr>
              <a:t>ses the most recently updated values of the unknown at each step, even if the updating occurs in the current step</a:t>
            </a:r>
            <a:endParaRPr lang="en-US" dirty="0">
              <a:latin typeface="+mj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EE5EB67-1D21-4314-9EAA-54E6C8DA9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930" y="2555358"/>
            <a:ext cx="2871866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D605D37-4FEB-4F47-9EFA-29317308F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359" y="3994408"/>
            <a:ext cx="5539052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BCDBBCC8-4C1E-441A-AFC6-C07F62624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465" y="4953000"/>
            <a:ext cx="5022338" cy="66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D1279C-BB85-4DE8-8BD2-811309F799F3}"/>
              </a:ext>
            </a:extLst>
          </p:cNvPr>
          <p:cNvSpPr txBox="1"/>
          <p:nvPr/>
        </p:nvSpPr>
        <p:spPr>
          <a:xfrm>
            <a:off x="1217612" y="4388275"/>
            <a:ext cx="6095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volini" panose="03000502040302020204" pitchFamily="66" charset="0"/>
              </a:rPr>
              <a:t>How we Use this Method…</a:t>
            </a:r>
          </a:p>
        </p:txBody>
      </p:sp>
    </p:spTree>
    <p:extLst>
      <p:ext uri="{BB962C8B-B14F-4D97-AF65-F5344CB8AC3E}">
        <p14:creationId xmlns:p14="http://schemas.microsoft.com/office/powerpoint/2010/main" val="3408646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894591-7F12-4C12-921D-9E33A3B9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566" y="835383"/>
            <a:ext cx="3381951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457200"/>
            <a:r>
              <a:rPr lang="en-US" sz="4200" b="0" i="0" u="none" strike="noStrike" dirty="0">
                <a:cs typeface="Cavolini" panose="03000502040302020204" pitchFamily="66" charset="0"/>
              </a:rPr>
              <a:t>Gauss-Seidel Iterative Method Code</a:t>
            </a:r>
            <a:endParaRPr lang="en-US" sz="4200" dirty="0">
              <a:cs typeface="Cavolini" panose="03000502040302020204" pitchFamily="66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1764" y="1"/>
            <a:ext cx="7637061" cy="68580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499514" y="1"/>
            <a:ext cx="4689311" cy="6858000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0CF8D0E-9247-41BE-AB66-692B5E995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53" b="-1"/>
          <a:stretch/>
        </p:blipFill>
        <p:spPr bwMode="auto">
          <a:xfrm>
            <a:off x="4727697" y="33956"/>
            <a:ext cx="7461128" cy="679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51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480" y="320040"/>
            <a:ext cx="11545864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894591-7F12-4C12-921D-9E33A3B9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692" y="1023257"/>
            <a:ext cx="3731930" cy="4570457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4000" b="0" i="0" u="none" strike="noStrike" dirty="0">
                <a:cs typeface="Cavolini" panose="03000502040302020204" pitchFamily="66" charset="0"/>
              </a:rPr>
              <a:t>SOR Iterative Method</a:t>
            </a:r>
            <a:endParaRPr lang="en-US" sz="4000" dirty="0">
              <a:cs typeface="Cavolini" panose="03000502040302020204" pitchFamily="66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21748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544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480" y="320040"/>
            <a:ext cx="11545864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894591-7F12-4C12-921D-9E33A3B9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692" y="1023257"/>
            <a:ext cx="3731930" cy="4570457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4000" b="0" i="0" u="none" strike="noStrike" dirty="0">
                <a:cs typeface="Cavolini" panose="03000502040302020204" pitchFamily="66" charset="0"/>
              </a:rPr>
              <a:t>SOR Iterative Method</a:t>
            </a:r>
            <a:br>
              <a:rPr lang="en-US" sz="4000" b="0" i="0" u="none" strike="noStrike" dirty="0">
                <a:cs typeface="Cavolini" panose="03000502040302020204" pitchFamily="66" charset="0"/>
              </a:rPr>
            </a:br>
            <a:r>
              <a:rPr lang="en-US" sz="2000" dirty="0">
                <a:latin typeface="+mj-lt"/>
                <a:cs typeface="Cavolini" panose="03000502040302020204" pitchFamily="66" charset="0"/>
              </a:rPr>
              <a:t>How we Use this Method…</a:t>
            </a:r>
            <a:br>
              <a:rPr lang="en-US" sz="2800" dirty="0">
                <a:latin typeface="+mj-lt"/>
                <a:cs typeface="Cavolini" panose="03000502040302020204" pitchFamily="66" charset="0"/>
              </a:rPr>
            </a:br>
            <a:endParaRPr lang="en-US" sz="4000" dirty="0">
              <a:cs typeface="Cavolini" panose="03000502040302020204" pitchFamily="66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3E63C2D-B2AE-4829-AC60-7B5E9E82F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557" y="1023257"/>
            <a:ext cx="6024075" cy="3396343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+mj-lt"/>
              </a:rPr>
              <a:t>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+mj-lt"/>
              </a:rPr>
              <a:t>tands for Successive Over-Relaxation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Utilizes a relaxation parameter, ω, to form  a weighted average between the previous Gauss-Seidel iterate and the current Gauss-Seidel iterate for each iteration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21748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AABE38C-7741-44CD-9C79-92872CF36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72" y="3529011"/>
            <a:ext cx="5819774" cy="2543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92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480" y="320040"/>
            <a:ext cx="11545864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894591-7F12-4C12-921D-9E33A3B9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692" y="1023257"/>
            <a:ext cx="3731930" cy="4570457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4000" b="0" i="0" u="none" strike="noStrike" dirty="0">
                <a:cs typeface="Cavolini" panose="03000502040302020204" pitchFamily="66" charset="0"/>
              </a:rPr>
              <a:t>SOR Iterative Method</a:t>
            </a:r>
            <a:r>
              <a:rPr lang="en-US" sz="4000" dirty="0">
                <a:cs typeface="Cavolini" panose="03000502040302020204" pitchFamily="66" charset="0"/>
              </a:rPr>
              <a:t> Code</a:t>
            </a:r>
            <a:br>
              <a:rPr lang="en-US" sz="2800" dirty="0">
                <a:latin typeface="+mj-lt"/>
                <a:cs typeface="Cavolini" panose="03000502040302020204" pitchFamily="66" charset="0"/>
              </a:rPr>
            </a:br>
            <a:endParaRPr lang="en-US" sz="4000" dirty="0">
              <a:cs typeface="Cavolini" panose="03000502040302020204" pitchFamily="66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21748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CD12652D-4454-4BAA-AAC2-81DB27639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47" y="1538286"/>
            <a:ext cx="5943600" cy="3781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26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6177-E2D1-44FA-8082-0588504060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41938" y="963613"/>
            <a:ext cx="6846887" cy="49942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5100" b="0" i="0" u="none" strike="noStrike" dirty="0">
                <a:cs typeface="Cavolini" panose="03000502040302020204" pitchFamily="66" charset="0"/>
              </a:rPr>
              <a:t>Conjugate Gradient Method</a:t>
            </a:r>
            <a:br>
              <a:rPr lang="en-US" sz="5100" b="0" i="0" u="none" strike="noStrike" dirty="0">
                <a:cs typeface="Cavolini" panose="03000502040302020204" pitchFamily="66" charset="0"/>
              </a:rPr>
            </a:br>
            <a:endParaRPr lang="en-US" sz="5100" dirty="0"/>
          </a:p>
        </p:txBody>
      </p:sp>
    </p:spTree>
    <p:extLst>
      <p:ext uri="{BB962C8B-B14F-4D97-AF65-F5344CB8AC3E}">
        <p14:creationId xmlns:p14="http://schemas.microsoft.com/office/powerpoint/2010/main" val="35318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6177-E2D1-44FA-8082-0588504060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63613"/>
            <a:ext cx="3740150" cy="4827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/>
            <a:r>
              <a:rPr lang="en-US" sz="4000" b="0" i="0" u="none" strike="noStrike">
                <a:cs typeface="Cavolini" panose="03000502040302020204" pitchFamily="66" charset="0"/>
              </a:rPr>
              <a:t>Conjugate Gradient Method</a:t>
            </a:r>
            <a:br>
              <a:rPr lang="en-US" sz="4000" b="0" i="0" u="none" strike="noStrike">
                <a:cs typeface="Cavolini" panose="03000502040302020204" pitchFamily="66" charset="0"/>
              </a:rPr>
            </a:br>
            <a:endParaRPr lang="en-US" sz="4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A5FA0-A4FB-4EFB-B226-0B8733203438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027612" y="838201"/>
            <a:ext cx="5957887" cy="16002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 defTabSz="457200">
              <a:buFont typeface="Wingdings 2" charset="2"/>
              <a:buChar char="•"/>
            </a:pPr>
            <a:r>
              <a:rPr lang="en-US" b="0" i="0" u="none" strike="noStrike" dirty="0">
                <a:solidFill>
                  <a:schemeClr val="tx1"/>
                </a:solidFill>
              </a:rPr>
              <a:t>Used where the A matrix is symmetric and positive definite</a:t>
            </a:r>
          </a:p>
          <a:p>
            <a:pPr marL="285750" indent="-285750" algn="l" defTabSz="457200">
              <a:buFont typeface="Wingdings 2" charset="2"/>
              <a:buChar char="•"/>
            </a:pPr>
            <a:endParaRPr lang="en-US" b="0" i="0" u="none" strike="noStrike" dirty="0">
              <a:solidFill>
                <a:schemeClr val="tx1"/>
              </a:solidFill>
            </a:endParaRPr>
          </a:p>
          <a:p>
            <a:pPr marL="285750" indent="-285750" algn="l" defTabSz="457200">
              <a:buFont typeface="Wingdings 2" charset="2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410BD-07C1-4BFA-8706-46E7B14D2ABD}"/>
              </a:ext>
            </a:extLst>
          </p:cNvPr>
          <p:cNvSpPr txBox="1"/>
          <p:nvPr/>
        </p:nvSpPr>
        <p:spPr>
          <a:xfrm>
            <a:off x="830699" y="3962400"/>
            <a:ext cx="2909451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+mj-lt"/>
                <a:cs typeface="Cavolini" panose="03000502040302020204" pitchFamily="66" charset="0"/>
              </a:rPr>
              <a:t>How we Use this Method…</a:t>
            </a:r>
            <a:endParaRPr lang="en-US">
              <a:latin typeface="+mj-lt"/>
              <a:cs typeface="Cavolini" panose="03000502040302020204" pitchFamily="66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CD57559-3536-48D2-BBA8-0F079DC63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1752600"/>
            <a:ext cx="2428875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F534FB0F-2BF1-4C4F-BE06-1DFF125D6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2819400"/>
            <a:ext cx="176212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A78C6CFE-33B2-41A4-BA05-54E2C07BA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2" y="3919224"/>
            <a:ext cx="1943100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CB63D103-F05F-4FA1-8854-7ADA9A474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4124325"/>
            <a:ext cx="22288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A25D7360-C4C5-459D-8C31-0449EBF7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5129361"/>
            <a:ext cx="26289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0E86FD25-4285-4597-99B9-02C47455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555" y="4934098"/>
            <a:ext cx="20002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FDEA481B-2CE3-442B-B78A-0AF529F68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762" y="5981535"/>
            <a:ext cx="3419475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89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6177-E2D1-44FA-8082-0588504060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30188" y="76200"/>
            <a:ext cx="3740150" cy="32754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/>
            <a:r>
              <a:rPr lang="en-US" sz="4000" b="0" i="0" u="none" strike="noStrike" dirty="0">
                <a:cs typeface="Cavolini" panose="03000502040302020204" pitchFamily="66" charset="0"/>
              </a:rPr>
              <a:t>Conjugate Gradient Method Code</a:t>
            </a:r>
            <a:br>
              <a:rPr lang="en-US" sz="4000" b="0" i="0" u="none" strike="noStrike" dirty="0">
                <a:cs typeface="Cavolini" panose="03000502040302020204" pitchFamily="66" charset="0"/>
              </a:rPr>
            </a:br>
            <a:endParaRPr lang="en-US" sz="4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592286B-E34C-4A32-9C49-A24CF3272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4" y="2590800"/>
            <a:ext cx="3438525" cy="200025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4DF976C-A81F-4E99-A40D-EF263B4D9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137911"/>
            <a:ext cx="3190875" cy="456639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08B3FC4-6A6B-4D86-AA5F-C64F955B5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187" y="235757"/>
            <a:ext cx="3652837" cy="43706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C29D8F9B-1659-4334-AF24-597025E69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12" y="4815276"/>
            <a:ext cx="5886450" cy="180696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35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7B8-7CF5-4C49-8381-ED48D452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04800"/>
            <a:ext cx="10351066" cy="9704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Results</a:t>
            </a:r>
            <a:br>
              <a:rPr lang="en-US" b="1" dirty="0"/>
            </a:br>
            <a:r>
              <a:rPr lang="en-US" sz="2700" b="1" i="0" u="none" strike="noStrike" dirty="0">
                <a:solidFill>
                  <a:srgbClr val="434343"/>
                </a:solidFill>
                <a:effectLst/>
                <a:latin typeface="Times New Roman" panose="02020603050405020304" pitchFamily="18" charset="0"/>
              </a:rPr>
              <a:t>Computer Exercise 3 Input</a:t>
            </a:r>
            <a:endParaRPr lang="en-US" sz="27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2B452B-C30B-4FED-B32A-F1E127931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12" y="1752600"/>
            <a:ext cx="7543800" cy="37392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724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879" y="228600"/>
            <a:ext cx="10351066" cy="970450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+mn-lt"/>
                <a:cs typeface="Cavolini" panose="03000502040302020204" pitchFamily="66" charset="0"/>
              </a:rPr>
              <a:t>Deliverables</a:t>
            </a: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34DBA5-9518-4484-BF5C-7653DED7E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32012" y="1295400"/>
            <a:ext cx="8382000" cy="3834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B8197-7EB3-411F-B5CC-FB0155049081}"/>
              </a:ext>
            </a:extLst>
          </p:cNvPr>
          <p:cNvSpPr txBox="1"/>
          <p:nvPr/>
        </p:nvSpPr>
        <p:spPr>
          <a:xfrm>
            <a:off x="1370012" y="5334000"/>
            <a:ext cx="10058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  <a:cs typeface="Cavolini" panose="03000502040302020204" pitchFamily="66" charset="0"/>
              </a:rPr>
              <a:t>For this project, our goals are to discuss the five methods to solve a series of linear equations. We are then challenged to test if all methods can accurately and efficiently be utilized to get the same results.</a:t>
            </a:r>
          </a:p>
        </p:txBody>
      </p:sp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lum/>
          </a:blip>
          <a:srcRect/>
          <a:stretch>
            <a:fillRect l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7B8-7CF5-4C49-8381-ED48D452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37799"/>
            <a:ext cx="10351066" cy="9704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Results</a:t>
            </a:r>
            <a:br>
              <a:rPr lang="en-US" b="1" dirty="0"/>
            </a:br>
            <a:r>
              <a:rPr lang="en-US" sz="2700" b="1" i="0" u="none" strike="noStrike" dirty="0">
                <a:solidFill>
                  <a:srgbClr val="434343"/>
                </a:solidFill>
                <a:effectLst/>
                <a:latin typeface="Times New Roman" panose="02020603050405020304" pitchFamily="18" charset="0"/>
              </a:rPr>
              <a:t>Computer Exercise 3</a:t>
            </a:r>
            <a:endParaRPr lang="en-US" sz="2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F66EE-526E-457D-BD66-9E7B4D87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542925"/>
            <a:ext cx="533400" cy="5486400"/>
          </a:xfrm>
        </p:spPr>
        <p:txBody>
          <a:bodyPr vert="vert270">
            <a:noAutofit/>
          </a:bodyPr>
          <a:lstStyle/>
          <a:p>
            <a:pPr marL="36889" indent="0"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Gaussian Elimination Method</a:t>
            </a:r>
            <a:endParaRPr lang="en-US" sz="3200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F31ACEB-0929-4987-B2F8-7BD29B11E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59" y="2286000"/>
            <a:ext cx="5943600" cy="2314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BED6DD-96AB-4071-9BAA-813843DBB070}"/>
              </a:ext>
            </a:extLst>
          </p:cNvPr>
          <p:cNvSpPr txBox="1"/>
          <p:nvPr/>
        </p:nvSpPr>
        <p:spPr>
          <a:xfrm>
            <a:off x="9071534" y="2979227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Script Input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9285B-10BA-4D7A-814B-914EF179C520}"/>
              </a:ext>
            </a:extLst>
          </p:cNvPr>
          <p:cNvSpPr txBox="1"/>
          <p:nvPr/>
        </p:nvSpPr>
        <p:spPr>
          <a:xfrm>
            <a:off x="8990012" y="52578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Script 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A5F63B-BC4A-4F32-81F1-C06B5EE1E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353" y="5124495"/>
            <a:ext cx="5205412" cy="789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19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lum/>
          </a:blip>
          <a:srcRect/>
          <a:stretch>
            <a:fillRect l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7B8-7CF5-4C49-8381-ED48D452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0"/>
            <a:ext cx="9829800" cy="9704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Results</a:t>
            </a:r>
            <a:br>
              <a:rPr lang="en-US" b="1" dirty="0"/>
            </a:br>
            <a:r>
              <a:rPr lang="en-US" sz="2700" b="1" i="0" u="none" strike="noStrike" dirty="0">
                <a:solidFill>
                  <a:srgbClr val="434343"/>
                </a:solidFill>
                <a:effectLst/>
                <a:latin typeface="Times New Roman" panose="02020603050405020304" pitchFamily="18" charset="0"/>
              </a:rPr>
              <a:t>Computer Exercise 3</a:t>
            </a:r>
            <a:endParaRPr lang="en-US" sz="2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F66EE-526E-457D-BD66-9E7B4D87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304800"/>
            <a:ext cx="457200" cy="6095999"/>
          </a:xfrm>
        </p:spPr>
        <p:txBody>
          <a:bodyPr vert="vert270">
            <a:noAutofit/>
          </a:bodyPr>
          <a:lstStyle/>
          <a:p>
            <a:pPr marL="36889" indent="0" algn="ctr"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Jacobi Iterative Method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ED6DD-96AB-4071-9BAA-813843DBB070}"/>
              </a:ext>
            </a:extLst>
          </p:cNvPr>
          <p:cNvSpPr txBox="1"/>
          <p:nvPr/>
        </p:nvSpPr>
        <p:spPr>
          <a:xfrm>
            <a:off x="1453886" y="76200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Script Input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9285B-10BA-4D7A-814B-914EF179C520}"/>
              </a:ext>
            </a:extLst>
          </p:cNvPr>
          <p:cNvSpPr txBox="1"/>
          <p:nvPr/>
        </p:nvSpPr>
        <p:spPr>
          <a:xfrm>
            <a:off x="9037192" y="6304654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Script </a:t>
            </a: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Output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EDF9B17A-C65F-4A46-9D19-5B1A3E40E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588787"/>
            <a:ext cx="3117389" cy="41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0D298636-E478-4F06-8DE8-8BB5B7AF0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4876800"/>
            <a:ext cx="4267200" cy="184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>
            <a:extLst>
              <a:ext uri="{FF2B5EF4-FFF2-40B4-BE49-F238E27FC236}">
                <a16:creationId xmlns:a16="http://schemas.microsoft.com/office/drawing/2014/main" id="{E349B196-2FEF-4D34-B8CD-CA35BED88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787" y="76200"/>
            <a:ext cx="2767012" cy="327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>
            <a:extLst>
              <a:ext uri="{FF2B5EF4-FFF2-40B4-BE49-F238E27FC236}">
                <a16:creationId xmlns:a16="http://schemas.microsoft.com/office/drawing/2014/main" id="{6DC086C6-1487-4189-B2FF-9934CA756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629" y="3351964"/>
            <a:ext cx="3327327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53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lum/>
          </a:blip>
          <a:srcRect/>
          <a:stretch>
            <a:fillRect l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7B8-7CF5-4C49-8381-ED48D452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0"/>
            <a:ext cx="9829800" cy="9704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Results</a:t>
            </a:r>
            <a:br>
              <a:rPr lang="en-US" b="1" dirty="0"/>
            </a:br>
            <a:r>
              <a:rPr lang="en-US" sz="2700" b="1" i="0" u="none" strike="noStrike" dirty="0">
                <a:solidFill>
                  <a:srgbClr val="434343"/>
                </a:solidFill>
                <a:effectLst/>
                <a:latin typeface="Times New Roman" panose="02020603050405020304" pitchFamily="18" charset="0"/>
              </a:rPr>
              <a:t>Computer Exercise 3</a:t>
            </a:r>
            <a:endParaRPr lang="en-US" sz="2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F66EE-526E-457D-BD66-9E7B4D87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304800"/>
            <a:ext cx="457200" cy="6095999"/>
          </a:xfrm>
        </p:spPr>
        <p:txBody>
          <a:bodyPr vert="vert270">
            <a:noAutofit/>
          </a:bodyPr>
          <a:lstStyle/>
          <a:p>
            <a:pPr marL="36889" indent="0" algn="ctr"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Gauss-Seidel Iterative Method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ED6DD-96AB-4071-9BAA-813843DBB070}"/>
              </a:ext>
            </a:extLst>
          </p:cNvPr>
          <p:cNvSpPr txBox="1"/>
          <p:nvPr/>
        </p:nvSpPr>
        <p:spPr>
          <a:xfrm>
            <a:off x="1979612" y="1371600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Script Input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9285B-10BA-4D7A-814B-914EF179C520}"/>
              </a:ext>
            </a:extLst>
          </p:cNvPr>
          <p:cNvSpPr txBox="1"/>
          <p:nvPr/>
        </p:nvSpPr>
        <p:spPr>
          <a:xfrm>
            <a:off x="7937499" y="1434219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Script </a:t>
            </a: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Output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40DA71D-F3E5-4006-994F-873E91F0C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5317062"/>
            <a:ext cx="3875242" cy="939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5D1952D-E171-4C53-B4AE-7837221A0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2417069"/>
            <a:ext cx="5591174" cy="2882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462298EC-6889-443C-8AF4-D373DA14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2008031"/>
            <a:ext cx="3324224" cy="2978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82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lum/>
          </a:blip>
          <a:srcRect/>
          <a:stretch>
            <a:fillRect l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7B8-7CF5-4C49-8381-ED48D452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0"/>
            <a:ext cx="9829800" cy="9704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Results</a:t>
            </a:r>
            <a:br>
              <a:rPr lang="en-US" b="1" dirty="0"/>
            </a:br>
            <a:r>
              <a:rPr lang="en-US" sz="2700" b="1" i="0" u="none" strike="noStrike" dirty="0">
                <a:solidFill>
                  <a:srgbClr val="434343"/>
                </a:solidFill>
                <a:effectLst/>
                <a:latin typeface="Times New Roman" panose="02020603050405020304" pitchFamily="18" charset="0"/>
              </a:rPr>
              <a:t>Computer Exercise 3</a:t>
            </a:r>
            <a:endParaRPr lang="en-US" sz="2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F66EE-526E-457D-BD66-9E7B4D87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304800"/>
            <a:ext cx="457200" cy="6095999"/>
          </a:xfrm>
        </p:spPr>
        <p:txBody>
          <a:bodyPr vert="vert270">
            <a:noAutofit/>
          </a:bodyPr>
          <a:lstStyle/>
          <a:p>
            <a:pPr marL="36889" indent="0" algn="ctr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SOR Iterative Method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ED6DD-96AB-4071-9BAA-813843DBB070}"/>
              </a:ext>
            </a:extLst>
          </p:cNvPr>
          <p:cNvSpPr txBox="1"/>
          <p:nvPr/>
        </p:nvSpPr>
        <p:spPr>
          <a:xfrm>
            <a:off x="2665412" y="1179885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Script Input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9285B-10BA-4D7A-814B-914EF179C520}"/>
              </a:ext>
            </a:extLst>
          </p:cNvPr>
          <p:cNvSpPr txBox="1"/>
          <p:nvPr/>
        </p:nvSpPr>
        <p:spPr>
          <a:xfrm>
            <a:off x="8342313" y="1179885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Script </a:t>
            </a: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Output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48A96B2-DBC7-49D5-8EC5-DD566C70C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2" y="1703105"/>
            <a:ext cx="4845103" cy="4648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86F1F39-2033-4DCE-9DAE-9601076C9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744" y="1703105"/>
            <a:ext cx="3431337" cy="461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96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lum/>
          </a:blip>
          <a:srcRect/>
          <a:stretch>
            <a:fillRect l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7B8-7CF5-4C49-8381-ED48D452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0"/>
            <a:ext cx="9829800" cy="9704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Results</a:t>
            </a:r>
            <a:br>
              <a:rPr lang="en-US" b="1" dirty="0"/>
            </a:br>
            <a:r>
              <a:rPr lang="en-US" sz="2700" b="1" i="0" u="none" strike="noStrike" dirty="0">
                <a:solidFill>
                  <a:srgbClr val="434343"/>
                </a:solidFill>
                <a:effectLst/>
                <a:latin typeface="Times New Roman" panose="02020603050405020304" pitchFamily="18" charset="0"/>
              </a:rPr>
              <a:t>Computer Exercise 3</a:t>
            </a:r>
            <a:endParaRPr lang="en-US" sz="2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F66EE-526E-457D-BD66-9E7B4D87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304800"/>
            <a:ext cx="457200" cy="6095999"/>
          </a:xfrm>
        </p:spPr>
        <p:txBody>
          <a:bodyPr vert="vert270">
            <a:noAutofit/>
          </a:bodyPr>
          <a:lstStyle/>
          <a:p>
            <a:pPr marL="36889" indent="0" algn="ctr"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Conjugate Gradient Method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ED6DD-96AB-4071-9BAA-813843DBB070}"/>
              </a:ext>
            </a:extLst>
          </p:cNvPr>
          <p:cNvSpPr txBox="1"/>
          <p:nvPr/>
        </p:nvSpPr>
        <p:spPr>
          <a:xfrm>
            <a:off x="2665412" y="1179885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Script Input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9285B-10BA-4D7A-814B-914EF179C520}"/>
              </a:ext>
            </a:extLst>
          </p:cNvPr>
          <p:cNvSpPr txBox="1"/>
          <p:nvPr/>
        </p:nvSpPr>
        <p:spPr>
          <a:xfrm>
            <a:off x="8342313" y="1179885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Script </a:t>
            </a: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Output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4EB15CD4-E506-48D1-924F-391E36D5F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2133600"/>
            <a:ext cx="5289549" cy="3636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8CC52DF3-6E15-401A-BC06-C7C2794AB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2" y="2514600"/>
            <a:ext cx="5372100" cy="29747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58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7B8-7CF5-4C49-8381-ED48D452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37799"/>
            <a:ext cx="10351066" cy="970450"/>
          </a:xfrm>
        </p:spPr>
        <p:txBody>
          <a:bodyPr>
            <a:normAutofit fontScale="90000"/>
          </a:bodyPr>
          <a:lstStyle/>
          <a:p>
            <a:r>
              <a:rPr lang="en-US" b="1"/>
              <a:t>Results</a:t>
            </a:r>
            <a:br>
              <a:rPr lang="en-US" b="1"/>
            </a:br>
            <a:r>
              <a:rPr lang="en-US" sz="2700" b="1" i="0" u="none" strike="noStrike">
                <a:solidFill>
                  <a:srgbClr val="434343"/>
                </a:solidFill>
                <a:effectLst/>
                <a:latin typeface="Times New Roman" panose="02020603050405020304" pitchFamily="18" charset="0"/>
              </a:rPr>
              <a:t>Computer Exercise 10a Input</a:t>
            </a:r>
            <a:endParaRPr lang="en-US" sz="2700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5B19D2-6D41-4C7A-ADD1-FE7B7105B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51012" y="1564631"/>
            <a:ext cx="4112865" cy="4059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AC9CCC-89C8-4B5F-BD59-85A7DC251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452" y="1564631"/>
            <a:ext cx="3579546" cy="4059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170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lum/>
          </a:blip>
          <a:srcRect/>
          <a:stretch>
            <a:fillRect l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7B8-7CF5-4C49-8381-ED48D452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37799"/>
            <a:ext cx="10351066" cy="970450"/>
          </a:xfrm>
        </p:spPr>
        <p:txBody>
          <a:bodyPr>
            <a:normAutofit fontScale="90000"/>
          </a:bodyPr>
          <a:lstStyle/>
          <a:p>
            <a:r>
              <a:rPr lang="en-US" b="1"/>
              <a:t>Results</a:t>
            </a:r>
            <a:br>
              <a:rPr lang="en-US" b="1"/>
            </a:br>
            <a:r>
              <a:rPr lang="en-US" sz="2700" b="1" i="0" u="none" strike="noStrike">
                <a:solidFill>
                  <a:srgbClr val="434343"/>
                </a:solidFill>
                <a:effectLst/>
                <a:latin typeface="Times New Roman" panose="02020603050405020304" pitchFamily="18" charset="0"/>
              </a:rPr>
              <a:t>Computer Exercise 10a</a:t>
            </a:r>
            <a:endParaRPr lang="en-US" sz="2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F66EE-526E-457D-BD66-9E7B4D87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542925"/>
            <a:ext cx="533400" cy="5486400"/>
          </a:xfrm>
        </p:spPr>
        <p:txBody>
          <a:bodyPr vert="vert270">
            <a:noAutofit/>
          </a:bodyPr>
          <a:lstStyle/>
          <a:p>
            <a:pPr marL="36889" indent="0">
              <a:buNone/>
            </a:pPr>
            <a:r>
              <a:rPr lang="en-US" sz="3200" b="0" i="0" u="none" strike="noStrike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Gaussian Elimination Method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ED6DD-96AB-4071-9BAA-813843DBB070}"/>
              </a:ext>
            </a:extLst>
          </p:cNvPr>
          <p:cNvSpPr txBox="1"/>
          <p:nvPr/>
        </p:nvSpPr>
        <p:spPr>
          <a:xfrm>
            <a:off x="2970212" y="1524000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Script Input </a:t>
            </a:r>
            <a:endParaRPr kumimoji="0" lang="en-US" sz="28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9285B-10BA-4D7A-814B-914EF179C520}"/>
              </a:ext>
            </a:extLst>
          </p:cNvPr>
          <p:cNvSpPr txBox="1"/>
          <p:nvPr/>
        </p:nvSpPr>
        <p:spPr>
          <a:xfrm>
            <a:off x="8139905" y="1608771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Script </a:t>
            </a: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Output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77DCB-57C2-4F98-BAFF-CC33321DC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012" y="2704998"/>
            <a:ext cx="5233987" cy="452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AAE9E45-64CA-425A-B0E3-684A11B76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2133600"/>
            <a:ext cx="4283098" cy="42950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32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lum/>
          </a:blip>
          <a:srcRect/>
          <a:stretch>
            <a:fillRect l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7B8-7CF5-4C49-8381-ED48D452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37799"/>
            <a:ext cx="10351066" cy="9704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Results</a:t>
            </a:r>
            <a:br>
              <a:rPr lang="en-US" b="1" dirty="0"/>
            </a:br>
            <a:r>
              <a:rPr lang="en-US" sz="2700" b="1" i="0" u="none" strike="noStrike" dirty="0">
                <a:solidFill>
                  <a:srgbClr val="434343"/>
                </a:solidFill>
                <a:effectLst/>
                <a:latin typeface="Times New Roman" panose="02020603050405020304" pitchFamily="18" charset="0"/>
              </a:rPr>
              <a:t>Computer Exercise 10a</a:t>
            </a:r>
            <a:endParaRPr lang="en-US" sz="2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ED6DD-96AB-4071-9BAA-813843DBB070}"/>
              </a:ext>
            </a:extLst>
          </p:cNvPr>
          <p:cNvSpPr txBox="1"/>
          <p:nvPr/>
        </p:nvSpPr>
        <p:spPr>
          <a:xfrm>
            <a:off x="1751012" y="746639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Script Input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9285B-10BA-4D7A-814B-914EF179C520}"/>
              </a:ext>
            </a:extLst>
          </p:cNvPr>
          <p:cNvSpPr txBox="1"/>
          <p:nvPr/>
        </p:nvSpPr>
        <p:spPr>
          <a:xfrm>
            <a:off x="8991857" y="662501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Script </a:t>
            </a: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Output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7EDF483-1205-4DEB-8457-FAC604447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490871"/>
            <a:ext cx="457200" cy="6095999"/>
          </a:xfrm>
        </p:spPr>
        <p:txBody>
          <a:bodyPr vert="vert270">
            <a:noAutofit/>
          </a:bodyPr>
          <a:lstStyle/>
          <a:p>
            <a:pPr marL="36889" indent="0" algn="ctr"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Jacobi Iterative Method</a:t>
            </a:r>
            <a:endParaRPr lang="en-US" sz="32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8087D59-53BA-483D-8D9E-FBD719D83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26" y="1364664"/>
            <a:ext cx="3527992" cy="4807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5C4F71B-EBAA-4BFD-8105-18F0686CA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2" y="3429000"/>
            <a:ext cx="3024187" cy="13115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76AF2801-2D00-4007-B53E-57F4914EC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93" y="1632951"/>
            <a:ext cx="4214814" cy="3729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18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lum/>
          </a:blip>
          <a:srcRect/>
          <a:stretch>
            <a:fillRect l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7B8-7CF5-4C49-8381-ED48D452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37799"/>
            <a:ext cx="10351066" cy="9704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Results</a:t>
            </a:r>
            <a:br>
              <a:rPr lang="en-US" b="1" dirty="0"/>
            </a:br>
            <a:r>
              <a:rPr lang="en-US" sz="2700" b="1" i="0" u="none" strike="noStrike" dirty="0">
                <a:solidFill>
                  <a:srgbClr val="434343"/>
                </a:solidFill>
                <a:effectLst/>
                <a:latin typeface="Times New Roman" panose="02020603050405020304" pitchFamily="18" charset="0"/>
              </a:rPr>
              <a:t>Computer Exercise 10a</a:t>
            </a:r>
            <a:endParaRPr lang="en-US" sz="2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ED6DD-96AB-4071-9BAA-813843DBB070}"/>
              </a:ext>
            </a:extLst>
          </p:cNvPr>
          <p:cNvSpPr txBox="1"/>
          <p:nvPr/>
        </p:nvSpPr>
        <p:spPr>
          <a:xfrm>
            <a:off x="2278177" y="1246632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Script Input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9285B-10BA-4D7A-814B-914EF179C520}"/>
              </a:ext>
            </a:extLst>
          </p:cNvPr>
          <p:cNvSpPr txBox="1"/>
          <p:nvPr/>
        </p:nvSpPr>
        <p:spPr>
          <a:xfrm>
            <a:off x="7923212" y="123889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Script </a:t>
            </a: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Output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8EEA5D-A6D0-4724-A324-0863DEAF7992}"/>
              </a:ext>
            </a:extLst>
          </p:cNvPr>
          <p:cNvSpPr txBox="1">
            <a:spLocks/>
          </p:cNvSpPr>
          <p:nvPr/>
        </p:nvSpPr>
        <p:spPr>
          <a:xfrm>
            <a:off x="186985" y="304800"/>
            <a:ext cx="457200" cy="60959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vert270" lIns="91440" tIns="45720" rIns="91440" bIns="45720" rtlCol="0" anchor="t">
            <a:noAutofit/>
          </a:bodyPr>
          <a:lstStyle>
            <a:lvl1pPr marL="342797" indent="-305908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99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19784" indent="-269919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79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5692" indent="-215935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5584" indent="-215935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498" indent="-215935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3996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079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163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5268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89" indent="0" algn="ctr">
              <a:buFont typeface="Wingdings 2" charset="2"/>
              <a:buNone/>
            </a:pP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Gauss-Seidel Iterative Method</a:t>
            </a:r>
            <a:endParaRPr lang="en-US" sz="32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4C1E818-9CD9-48B0-A2BF-42D1F2F73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511" y="1927342"/>
            <a:ext cx="4219575" cy="2886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EEA8E5A8-260E-4505-B328-13B9081C7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746" y="4930658"/>
            <a:ext cx="4286250" cy="419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57CAAF81-A412-4266-B9D6-0670AC8E1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1905000"/>
            <a:ext cx="5715000" cy="18931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6CEDF6C0-3397-4BF4-B4E5-661EA375D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790" y="4083930"/>
            <a:ext cx="5866617" cy="10780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59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lum/>
          </a:blip>
          <a:srcRect/>
          <a:stretch>
            <a:fillRect l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7B8-7CF5-4C49-8381-ED48D452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37799"/>
            <a:ext cx="10351066" cy="9704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Results</a:t>
            </a:r>
            <a:br>
              <a:rPr lang="en-US" b="1" dirty="0"/>
            </a:br>
            <a:r>
              <a:rPr lang="en-US" sz="2700" b="1" i="0" u="none" strike="noStrike" dirty="0">
                <a:solidFill>
                  <a:srgbClr val="434343"/>
                </a:solidFill>
                <a:effectLst/>
                <a:latin typeface="Times New Roman" panose="02020603050405020304" pitchFamily="18" charset="0"/>
              </a:rPr>
              <a:t>Computer Exercise 10a</a:t>
            </a:r>
            <a:endParaRPr lang="en-US" sz="2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ED6DD-96AB-4071-9BAA-813843DBB070}"/>
              </a:ext>
            </a:extLst>
          </p:cNvPr>
          <p:cNvSpPr txBox="1"/>
          <p:nvPr/>
        </p:nvSpPr>
        <p:spPr>
          <a:xfrm>
            <a:off x="2208212" y="1008249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Script Input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9285B-10BA-4D7A-814B-914EF179C520}"/>
              </a:ext>
            </a:extLst>
          </p:cNvPr>
          <p:cNvSpPr txBox="1"/>
          <p:nvPr/>
        </p:nvSpPr>
        <p:spPr>
          <a:xfrm>
            <a:off x="8532813" y="877444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Script </a:t>
            </a: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Output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EF0BB9-A9FA-4CBE-AD2B-F706FDD663C9}"/>
              </a:ext>
            </a:extLst>
          </p:cNvPr>
          <p:cNvSpPr txBox="1">
            <a:spLocks/>
          </p:cNvSpPr>
          <p:nvPr/>
        </p:nvSpPr>
        <p:spPr>
          <a:xfrm>
            <a:off x="227012" y="304800"/>
            <a:ext cx="457200" cy="60959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vert270" lIns="91440" tIns="45720" rIns="91440" bIns="45720" rtlCol="0" anchor="t">
            <a:noAutofit/>
          </a:bodyPr>
          <a:lstStyle>
            <a:lvl1pPr marL="342797" indent="-305908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99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19784" indent="-269919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79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5692" indent="-215935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5584" indent="-215935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498" indent="-215935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3996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079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163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5268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89" indent="0" algn="ctr">
              <a:buFont typeface="Wingdings 2" charset="2"/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SOR Iterative Method</a:t>
            </a:r>
            <a:endParaRPr lang="en-US" sz="32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7C19271-A3C3-4A04-91FF-4F42743E2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717089"/>
            <a:ext cx="5188956" cy="434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5A7B8528-7141-40EB-87F8-D001E009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1495193"/>
            <a:ext cx="4347511" cy="3306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0CB0ADF5-4769-42B9-A38E-317239291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89" y="5014664"/>
            <a:ext cx="5267324" cy="1208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69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9795B-2D77-422C-9FFA-DB1B4603F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720" y="609600"/>
            <a:ext cx="6308902" cy="12962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000">
                <a:cs typeface="Cavolini" panose="03000502040302020204" pitchFamily="66" charset="0"/>
              </a:rPr>
              <a:t>System of Linear Equations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CB7F038-5378-4B41-B062-002409FDE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0" y="1"/>
            <a:ext cx="468931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456C17F-A748-419C-B731-2F3A34704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208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C4372F-E7D1-4EDE-AEF8-90B769C5AF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8" r="8291"/>
          <a:stretch/>
        </p:blipFill>
        <p:spPr>
          <a:xfrm>
            <a:off x="17905" y="1473072"/>
            <a:ext cx="4292706" cy="1141663"/>
          </a:xfrm>
          <a:prstGeom prst="rect">
            <a:avLst/>
          </a:prstGeom>
        </p:spPr>
      </p:pic>
      <p:pic>
        <p:nvPicPr>
          <p:cNvPr id="16" name="Content Placeholder 15" descr="Chart&#10;&#10;Description automatically generated">
            <a:extLst>
              <a:ext uri="{FF2B5EF4-FFF2-40B4-BE49-F238E27FC236}">
                <a16:creationId xmlns:a16="http://schemas.microsoft.com/office/drawing/2014/main" id="{56B85335-89B8-489D-A891-7353D2A91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084" r="3765"/>
          <a:stretch/>
        </p:blipFill>
        <p:spPr>
          <a:xfrm>
            <a:off x="44011" y="3594704"/>
            <a:ext cx="4468077" cy="12820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C864E-3C4C-4367-8806-78FBD4141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55720" y="1905802"/>
            <a:ext cx="6308902" cy="38853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 defTabSz="457200">
              <a:buFont typeface="Wingdings 2" charset="2"/>
              <a:buChar char="•"/>
            </a:pPr>
            <a:r>
              <a:rPr lang="en-US" dirty="0"/>
              <a:t>A</a:t>
            </a:r>
            <a:r>
              <a:rPr lang="en-US" b="0" i="0" dirty="0"/>
              <a:t> </a:t>
            </a:r>
            <a:r>
              <a:rPr lang="en-US" i="0" dirty="0"/>
              <a:t>system of linear equations </a:t>
            </a:r>
            <a:r>
              <a:rPr lang="en-US" b="0" i="0" dirty="0"/>
              <a:t>is a collection of one or more </a:t>
            </a:r>
            <a:r>
              <a:rPr lang="en-US" b="0" i="0" u="none" strike="noStrike" dirty="0"/>
              <a:t>linear equations</a:t>
            </a:r>
            <a:r>
              <a:rPr lang="en-US" b="0" i="0" dirty="0"/>
              <a:t> involving the same set of </a:t>
            </a:r>
            <a:r>
              <a:rPr lang="en-US" b="0" i="0" u="none" strike="noStrike" dirty="0"/>
              <a:t>variables</a:t>
            </a:r>
            <a:r>
              <a:rPr lang="en-US" b="0" i="0" dirty="0"/>
              <a:t>.</a:t>
            </a:r>
          </a:p>
          <a:p>
            <a:pPr marL="285750" indent="-285750" algn="l" defTabSz="457200">
              <a:buFont typeface="Wingdings 2" charset="2"/>
              <a:buChar char="•"/>
            </a:pPr>
            <a:r>
              <a:rPr lang="en-US" dirty="0"/>
              <a:t>A common way to solve a linear system of equations is by putting it in matrix form (Ax=b)</a:t>
            </a:r>
          </a:p>
        </p:txBody>
      </p:sp>
    </p:spTree>
    <p:extLst>
      <p:ext uri="{BB962C8B-B14F-4D97-AF65-F5344CB8AC3E}">
        <p14:creationId xmlns:p14="http://schemas.microsoft.com/office/powerpoint/2010/main" val="20770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lum/>
          </a:blip>
          <a:srcRect/>
          <a:stretch>
            <a:fillRect l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7B8-7CF5-4C49-8381-ED48D452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37799"/>
            <a:ext cx="10351066" cy="9704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Results</a:t>
            </a:r>
            <a:br>
              <a:rPr lang="en-US" b="1" dirty="0"/>
            </a:br>
            <a:r>
              <a:rPr lang="en-US" sz="2700" b="1" i="0" u="none" strike="noStrike" dirty="0">
                <a:solidFill>
                  <a:srgbClr val="434343"/>
                </a:solidFill>
                <a:effectLst/>
                <a:latin typeface="Times New Roman" panose="02020603050405020304" pitchFamily="18" charset="0"/>
              </a:rPr>
              <a:t>Computer Exercise 10a</a:t>
            </a:r>
            <a:endParaRPr lang="en-US" sz="2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ED6DD-96AB-4071-9BAA-813843DBB070}"/>
              </a:ext>
            </a:extLst>
          </p:cNvPr>
          <p:cNvSpPr txBox="1"/>
          <p:nvPr/>
        </p:nvSpPr>
        <p:spPr>
          <a:xfrm>
            <a:off x="2208212" y="1328410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Script Input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9285B-10BA-4D7A-814B-914EF179C520}"/>
              </a:ext>
            </a:extLst>
          </p:cNvPr>
          <p:cNvSpPr txBox="1"/>
          <p:nvPr/>
        </p:nvSpPr>
        <p:spPr>
          <a:xfrm>
            <a:off x="7694612" y="132841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Script </a:t>
            </a: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Output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97D85-8E2F-46F5-9A0B-BF10AF01ADF0}"/>
              </a:ext>
            </a:extLst>
          </p:cNvPr>
          <p:cNvSpPr txBox="1">
            <a:spLocks/>
          </p:cNvSpPr>
          <p:nvPr/>
        </p:nvSpPr>
        <p:spPr>
          <a:xfrm>
            <a:off x="227012" y="457200"/>
            <a:ext cx="457200" cy="60959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vert270" lIns="91440" tIns="45720" rIns="91440" bIns="45720" rtlCol="0" anchor="t">
            <a:noAutofit/>
          </a:bodyPr>
          <a:lstStyle>
            <a:lvl1pPr marL="342797" indent="-305908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99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19784" indent="-269919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79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5692" indent="-215935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5584" indent="-215935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498" indent="-215935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3996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079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163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5268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89" indent="0" algn="ctr">
              <a:buFont typeface="Wingdings 2" charset="2"/>
              <a:buNone/>
            </a:pPr>
            <a:r>
              <a:rPr lang="en-US" sz="32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Conjugate Gradient Method</a:t>
            </a:r>
            <a:endParaRPr lang="en-US" sz="32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DC9C438-55C7-463A-9C9A-DF9F8EB73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36" y="1905000"/>
            <a:ext cx="4112972" cy="4119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D9538B86-D160-41B9-8CCE-EBBF27C9C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879" y="1903228"/>
            <a:ext cx="3586230" cy="38062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8832E889-5CDC-4DA6-B7BD-0D089FD0E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981" y="1885507"/>
            <a:ext cx="2695832" cy="38062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79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7B8-7CF5-4C49-8381-ED48D452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37799"/>
            <a:ext cx="10351066" cy="9704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Results</a:t>
            </a:r>
            <a:br>
              <a:rPr lang="en-US" b="1" dirty="0"/>
            </a:br>
            <a:r>
              <a:rPr lang="en-US" sz="2700" b="1" i="0" u="none" strike="noStrike" dirty="0">
                <a:solidFill>
                  <a:srgbClr val="434343"/>
                </a:solidFill>
                <a:effectLst/>
                <a:latin typeface="Times New Roman" panose="02020603050405020304" pitchFamily="18" charset="0"/>
              </a:rPr>
              <a:t>Computer Exercise 10b</a:t>
            </a:r>
            <a:endParaRPr lang="en-US" sz="2700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BF0A7D-FACE-4184-8085-B017FFD75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0412" y="1571598"/>
            <a:ext cx="5486400" cy="1730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12E174-FCA8-4124-B336-BDD2F47BF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612" y="1295400"/>
            <a:ext cx="3668869" cy="533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844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 l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7B8-7CF5-4C49-8381-ED48D452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37799"/>
            <a:ext cx="10351066" cy="9704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Results</a:t>
            </a:r>
            <a:br>
              <a:rPr lang="en-US" b="1" dirty="0"/>
            </a:br>
            <a:r>
              <a:rPr lang="en-US" sz="2700" b="1" i="0" u="none" strike="noStrike" dirty="0">
                <a:solidFill>
                  <a:srgbClr val="434343"/>
                </a:solidFill>
                <a:effectLst/>
                <a:latin typeface="Times New Roman" panose="02020603050405020304" pitchFamily="18" charset="0"/>
              </a:rPr>
              <a:t>Computer Exercise 10b</a:t>
            </a:r>
            <a:endParaRPr lang="en-US" sz="2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F66EE-526E-457D-BD66-9E7B4D87B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542925"/>
            <a:ext cx="533400" cy="5486400"/>
          </a:xfrm>
        </p:spPr>
        <p:txBody>
          <a:bodyPr vert="vert270">
            <a:noAutofit/>
          </a:bodyPr>
          <a:lstStyle/>
          <a:p>
            <a:pPr marL="36889" indent="0"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Gaussian Elimination Method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ED6DD-96AB-4071-9BAA-813843DBB070}"/>
              </a:ext>
            </a:extLst>
          </p:cNvPr>
          <p:cNvSpPr txBox="1"/>
          <p:nvPr/>
        </p:nvSpPr>
        <p:spPr>
          <a:xfrm>
            <a:off x="2970212" y="1524000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Script Input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9285B-10BA-4D7A-814B-914EF179C520}"/>
              </a:ext>
            </a:extLst>
          </p:cNvPr>
          <p:cNvSpPr txBox="1"/>
          <p:nvPr/>
        </p:nvSpPr>
        <p:spPr>
          <a:xfrm>
            <a:off x="8609012" y="161038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Script </a:t>
            </a: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Output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25655873-8118-4ECB-AF6D-00450DD46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2231558"/>
            <a:ext cx="4762500" cy="3486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140C40-9D68-43B7-B905-ADE93B7F6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966" y="2459506"/>
            <a:ext cx="4619625" cy="552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511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 l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7B8-7CF5-4C49-8381-ED48D452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37799"/>
            <a:ext cx="10351066" cy="9704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Results</a:t>
            </a:r>
            <a:br>
              <a:rPr lang="en-US" b="1" dirty="0"/>
            </a:br>
            <a:r>
              <a:rPr lang="en-US" sz="2700" b="1" i="0" u="none" strike="noStrike" dirty="0">
                <a:solidFill>
                  <a:srgbClr val="434343"/>
                </a:solidFill>
                <a:effectLst/>
                <a:latin typeface="Times New Roman" panose="02020603050405020304" pitchFamily="18" charset="0"/>
              </a:rPr>
              <a:t>Computer Exercise 10b</a:t>
            </a:r>
            <a:endParaRPr lang="en-US" sz="2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ED6DD-96AB-4071-9BAA-813843DBB070}"/>
              </a:ext>
            </a:extLst>
          </p:cNvPr>
          <p:cNvSpPr txBox="1"/>
          <p:nvPr/>
        </p:nvSpPr>
        <p:spPr>
          <a:xfrm>
            <a:off x="1849157" y="905797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Script Input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9285B-10BA-4D7A-814B-914EF179C520}"/>
              </a:ext>
            </a:extLst>
          </p:cNvPr>
          <p:cNvSpPr txBox="1"/>
          <p:nvPr/>
        </p:nvSpPr>
        <p:spPr>
          <a:xfrm>
            <a:off x="8761412" y="898709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Script </a:t>
            </a: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Output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7EDF483-1205-4DEB-8457-FAC604447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490871"/>
            <a:ext cx="457200" cy="6095999"/>
          </a:xfrm>
        </p:spPr>
        <p:txBody>
          <a:bodyPr vert="vert270">
            <a:noAutofit/>
          </a:bodyPr>
          <a:lstStyle/>
          <a:p>
            <a:pPr marL="36889" indent="0" algn="ctr">
              <a:buNone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Jacobi Iterative Method</a:t>
            </a:r>
            <a:endParaRPr lang="en-US" sz="32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1059D12-280D-4CD3-90B7-12D08BFBE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53" y="1447800"/>
            <a:ext cx="3556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40AD2103-7046-4304-9A4F-7CB343A3E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694" y="4773954"/>
            <a:ext cx="3367088" cy="176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5DBF6321-B90A-4FD1-80F3-2D9D61D06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1429017"/>
            <a:ext cx="4230598" cy="386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2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 l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7B8-7CF5-4C49-8381-ED48D452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37799"/>
            <a:ext cx="10351066" cy="9704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Results</a:t>
            </a:r>
            <a:br>
              <a:rPr lang="en-US" b="1" dirty="0"/>
            </a:br>
            <a:r>
              <a:rPr lang="en-US" sz="2700" b="1" i="0" u="none" strike="noStrike" dirty="0">
                <a:solidFill>
                  <a:srgbClr val="434343"/>
                </a:solidFill>
                <a:effectLst/>
                <a:latin typeface="Times New Roman" panose="02020603050405020304" pitchFamily="18" charset="0"/>
              </a:rPr>
              <a:t>Computer Exercise 10b</a:t>
            </a:r>
            <a:endParaRPr lang="en-US" sz="2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ED6DD-96AB-4071-9BAA-813843DBB070}"/>
              </a:ext>
            </a:extLst>
          </p:cNvPr>
          <p:cNvSpPr txBox="1"/>
          <p:nvPr/>
        </p:nvSpPr>
        <p:spPr>
          <a:xfrm>
            <a:off x="2414676" y="1215794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Script Input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9285B-10BA-4D7A-814B-914EF179C520}"/>
              </a:ext>
            </a:extLst>
          </p:cNvPr>
          <p:cNvSpPr txBox="1"/>
          <p:nvPr/>
        </p:nvSpPr>
        <p:spPr>
          <a:xfrm>
            <a:off x="7999412" y="1215794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Script </a:t>
            </a: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Output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8EEA5D-A6D0-4724-A324-0863DEAF7992}"/>
              </a:ext>
            </a:extLst>
          </p:cNvPr>
          <p:cNvSpPr txBox="1">
            <a:spLocks/>
          </p:cNvSpPr>
          <p:nvPr/>
        </p:nvSpPr>
        <p:spPr>
          <a:xfrm>
            <a:off x="186985" y="304800"/>
            <a:ext cx="457200" cy="60959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vert270" lIns="91440" tIns="45720" rIns="91440" bIns="45720" rtlCol="0" anchor="t">
            <a:noAutofit/>
          </a:bodyPr>
          <a:lstStyle>
            <a:lvl1pPr marL="342797" indent="-305908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99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19784" indent="-269919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79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5692" indent="-215935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5584" indent="-215935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498" indent="-215935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3996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079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163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5268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89" marR="0" lvl="0" indent="0" algn="ctr" defTabSz="4570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EDBE6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Gauss-Seidel Iterative Method</a:t>
            </a:r>
            <a:endParaRPr kumimoji="0" lang="en-US" sz="3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CEDBE6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3322" name="Picture 10">
            <a:extLst>
              <a:ext uri="{FF2B5EF4-FFF2-40B4-BE49-F238E27FC236}">
                <a16:creationId xmlns:a16="http://schemas.microsoft.com/office/drawing/2014/main" id="{5B013F5C-6A3E-41D1-9ED6-7BF5F6121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1981200"/>
            <a:ext cx="4171950" cy="2847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>
            <a:extLst>
              <a:ext uri="{FF2B5EF4-FFF2-40B4-BE49-F238E27FC236}">
                <a16:creationId xmlns:a16="http://schemas.microsoft.com/office/drawing/2014/main" id="{ABF8CA74-2218-46DE-96E4-8EDC9BC1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7" y="5177424"/>
            <a:ext cx="4610100" cy="266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>
            <a:extLst>
              <a:ext uri="{FF2B5EF4-FFF2-40B4-BE49-F238E27FC236}">
                <a16:creationId xmlns:a16="http://schemas.microsoft.com/office/drawing/2014/main" id="{93FDAE18-E7BD-4C53-A533-B3E1B0B76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398" y="1981200"/>
            <a:ext cx="6134100" cy="1447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BF5BADAF-5BED-4511-887A-CBDAFEC9E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398" y="3733800"/>
            <a:ext cx="5983823" cy="12210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84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 l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7B8-7CF5-4C49-8381-ED48D452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84" y="37799"/>
            <a:ext cx="10351066" cy="9704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Results</a:t>
            </a:r>
            <a:br>
              <a:rPr lang="en-US" b="1" dirty="0"/>
            </a:br>
            <a:r>
              <a:rPr lang="en-US" sz="2700" b="1" i="0" u="none" strike="noStrike" dirty="0">
                <a:solidFill>
                  <a:srgbClr val="434343"/>
                </a:solidFill>
                <a:effectLst/>
                <a:latin typeface="Times New Roman" panose="02020603050405020304" pitchFamily="18" charset="0"/>
              </a:rPr>
              <a:t>Computer Exercise 10b</a:t>
            </a:r>
            <a:endParaRPr lang="en-US" sz="2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ED6DD-96AB-4071-9BAA-813843DBB070}"/>
              </a:ext>
            </a:extLst>
          </p:cNvPr>
          <p:cNvSpPr txBox="1"/>
          <p:nvPr/>
        </p:nvSpPr>
        <p:spPr>
          <a:xfrm>
            <a:off x="1979612" y="849069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Script Input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9285B-10BA-4D7A-814B-914EF179C520}"/>
              </a:ext>
            </a:extLst>
          </p:cNvPr>
          <p:cNvSpPr txBox="1"/>
          <p:nvPr/>
        </p:nvSpPr>
        <p:spPr>
          <a:xfrm>
            <a:off x="8456612" y="788818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Script </a:t>
            </a: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Output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EF0BB9-A9FA-4CBE-AD2B-F706FDD663C9}"/>
              </a:ext>
            </a:extLst>
          </p:cNvPr>
          <p:cNvSpPr txBox="1">
            <a:spLocks/>
          </p:cNvSpPr>
          <p:nvPr/>
        </p:nvSpPr>
        <p:spPr>
          <a:xfrm>
            <a:off x="227012" y="304800"/>
            <a:ext cx="457200" cy="60959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vert270" lIns="91440" tIns="45720" rIns="91440" bIns="45720" rtlCol="0" anchor="t">
            <a:noAutofit/>
          </a:bodyPr>
          <a:lstStyle>
            <a:lvl1pPr marL="342797" indent="-305908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99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19784" indent="-269919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79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5692" indent="-215935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5584" indent="-215935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498" indent="-215935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3996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079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163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5268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89" marR="0" lvl="0" indent="0" algn="ctr" defTabSz="4570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EDBE6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 </a:t>
            </a:r>
            <a:r>
              <a:rPr kumimoji="0" lang="en-US" sz="3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SOR Iterative Method</a:t>
            </a:r>
            <a:endParaRPr kumimoji="0" lang="en-US" sz="3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CEDBE6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994A523-B545-4542-A798-062A31B8F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447800"/>
            <a:ext cx="4202112" cy="4188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BD4D225C-C3AA-49CD-BDAB-F95D9E2CB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1343936"/>
            <a:ext cx="5181599" cy="39581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BEA0AA80-43BB-4546-B25A-9DD8D80BF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5334000"/>
            <a:ext cx="5827455" cy="13750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8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 l="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2B7B8-7CF5-4C49-8381-ED48D452B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37799"/>
            <a:ext cx="10351066" cy="9704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Results</a:t>
            </a:r>
            <a:br>
              <a:rPr lang="en-US" b="1" dirty="0"/>
            </a:br>
            <a:r>
              <a:rPr lang="en-US" sz="2700" b="1" i="0" u="none" strike="noStrike" dirty="0">
                <a:solidFill>
                  <a:srgbClr val="434343"/>
                </a:solidFill>
                <a:effectLst/>
                <a:latin typeface="Times New Roman" panose="02020603050405020304" pitchFamily="18" charset="0"/>
              </a:rPr>
              <a:t>Computer Exercise 10b</a:t>
            </a:r>
            <a:endParaRPr lang="en-US" sz="27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ED6DD-96AB-4071-9BAA-813843DBB070}"/>
              </a:ext>
            </a:extLst>
          </p:cNvPr>
          <p:cNvSpPr txBox="1"/>
          <p:nvPr/>
        </p:nvSpPr>
        <p:spPr>
          <a:xfrm>
            <a:off x="2055812" y="1298944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Script Input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9285B-10BA-4D7A-814B-914EF179C520}"/>
              </a:ext>
            </a:extLst>
          </p:cNvPr>
          <p:cNvSpPr txBox="1"/>
          <p:nvPr/>
        </p:nvSpPr>
        <p:spPr>
          <a:xfrm>
            <a:off x="8084247" y="1366974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 panose="02040603050505030304"/>
                <a:ea typeface="+mn-ea"/>
                <a:cs typeface="+mn-cs"/>
              </a:rPr>
              <a:t>Script </a:t>
            </a: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sto MT" panose="02040603050505030304"/>
                <a:ea typeface="+mn-ea"/>
                <a:cs typeface="+mn-cs"/>
              </a:rPr>
              <a:t>Output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97D85-8E2F-46F5-9A0B-BF10AF01ADF0}"/>
              </a:ext>
            </a:extLst>
          </p:cNvPr>
          <p:cNvSpPr txBox="1">
            <a:spLocks/>
          </p:cNvSpPr>
          <p:nvPr/>
        </p:nvSpPr>
        <p:spPr>
          <a:xfrm>
            <a:off x="227012" y="457200"/>
            <a:ext cx="457200" cy="60959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vert270" lIns="91440" tIns="45720" rIns="91440" bIns="45720" rtlCol="0" anchor="t">
            <a:noAutofit/>
          </a:bodyPr>
          <a:lstStyle>
            <a:lvl1pPr marL="342797" indent="-305908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99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19784" indent="-269919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799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5692" indent="-215935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5584" indent="-215935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498" indent="-215935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3996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079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163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5268" indent="-228531" algn="l" defTabSz="457063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89" marR="0" lvl="0" indent="0" algn="ctr" defTabSz="4570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EDBE6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 Conjugate Gradient Method</a:t>
            </a:r>
            <a:endParaRPr kumimoji="0" lang="en-US" sz="32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CEDBE6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sto MT" panose="02040603050505030304"/>
              <a:ea typeface="+mn-ea"/>
              <a:cs typeface="+mn-cs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5C33D7E-AA0C-4DEB-98FE-53F855D2C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15" y="1832797"/>
            <a:ext cx="4134969" cy="4373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4564DDC1-814D-4573-A380-D60D7384C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268" y="2096245"/>
            <a:ext cx="3566267" cy="3762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B0ABE8EC-8D40-4B27-A566-A58363173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317" y="2096244"/>
            <a:ext cx="2909912" cy="3762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03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B2875-2196-483E-8787-FFDA469BB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355283"/>
            <a:ext cx="10351066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Comparison of the Methods</a:t>
            </a:r>
            <a:br>
              <a:rPr lang="en-US" dirty="0"/>
            </a:br>
            <a:r>
              <a:rPr lang="en-US" sz="1800" b="1" i="0" u="none" strike="noStrike" dirty="0">
                <a:solidFill>
                  <a:srgbClr val="CEDBE6"/>
                </a:solidFill>
                <a:effectLst/>
              </a:rPr>
              <a:t>Computer Exercise 10a</a:t>
            </a:r>
            <a:endParaRPr lang="en-US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44E40D3-7D5D-406A-BFF0-297E4CEC1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67" y="1600200"/>
            <a:ext cx="4838960" cy="2292802"/>
          </a:xfrm>
          <a:prstGeom prst="rect">
            <a:avLst/>
          </a:prstGeom>
          <a:ln w="38100" cap="sq">
            <a:solidFill>
              <a:schemeClr val="tx2">
                <a:lumMod val="9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8F64D3F4-C360-402A-A496-40E6605D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1600200"/>
            <a:ext cx="4783008" cy="2292802"/>
          </a:xfrm>
          <a:prstGeom prst="rect">
            <a:avLst/>
          </a:prstGeom>
          <a:ln w="38100" cap="sq">
            <a:solidFill>
              <a:schemeClr val="tx2">
                <a:lumMod val="9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28C5C064-6D6F-46B1-A499-8A2344CEC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4270884"/>
            <a:ext cx="4838961" cy="2352675"/>
          </a:xfrm>
          <a:prstGeom prst="rect">
            <a:avLst/>
          </a:prstGeom>
          <a:ln w="38100" cap="sq">
            <a:solidFill>
              <a:schemeClr val="tx2">
                <a:lumMod val="9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DE77B1BE-6BA8-41E1-81A6-64B63F47D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4247487"/>
            <a:ext cx="4783009" cy="2376071"/>
          </a:xfrm>
          <a:prstGeom prst="rect">
            <a:avLst/>
          </a:prstGeom>
          <a:ln w="38100" cap="sq">
            <a:solidFill>
              <a:schemeClr val="tx2">
                <a:lumMod val="9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93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87EE8-7D10-484A-AA8A-83B6CA5B9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AF64E-065E-438A-8282-8F9BFEDF9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524000"/>
            <a:ext cx="109728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has been proven that all of five of these distinct methods are able to solve the same problem, with differences that help each method standout in different scenarios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Gaussian Elimination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method is a simpler version of solving a system of equations.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 is inefficient for large, more complicated systems.</a:t>
            </a:r>
            <a:endParaRPr lang="en-US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Jacobi method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efficient for square matrices that are diagonally dominant. And with an approximation in mind. 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parallel nature of this algorithm cuts down processing time according to the parallel capacity of the computational system.</a:t>
            </a: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18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Gauss-Seidel Method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almost entirely similar to The Jacobi Method, except for one aspect; when the first element of the kth vector iteration is solved for.</a:t>
            </a:r>
          </a:p>
          <a:p>
            <a:pPr lvl="1"/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new element sacrifices the parallel nature of The Jacobi method in order to achieve greater accuracy per iteration.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18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SOR method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a copy of Gauss-Seidel (and another variation of Jacobi) that introduces a new parameter.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Parameter: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ω variable which seeks to amplify the rate at which each iteration closes on the actual solution.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potentially speed things up by multiplying each iteration by a scalar such that each new vector’s magnitude is amplified once calculated.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1800" b="1" dirty="0">
                <a:solidFill>
                  <a:srgbClr val="FFC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Conjugate Gradient Method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was written to combat the problem of the convergence of the optimum being slow for larger matrices.</a:t>
            </a:r>
          </a:p>
          <a:p>
            <a:pPr lvl="1"/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66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879" y="304800"/>
            <a:ext cx="10351066" cy="970450"/>
          </a:xfrm>
        </p:spPr>
        <p:txBody>
          <a:bodyPr/>
          <a:lstStyle/>
          <a:p>
            <a:r>
              <a:rPr lang="en-US" dirty="0">
                <a:latin typeface="+mn-lt"/>
                <a:cs typeface="Cavolini" panose="03000502040302020204" pitchFamily="66" charset="0"/>
              </a:rPr>
              <a:t>Bibliography</a:t>
            </a: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ECF97-8A0F-4754-84B5-FDA57B38969F}"/>
              </a:ext>
            </a:extLst>
          </p:cNvPr>
          <p:cNvSpPr txBox="1"/>
          <p:nvPr/>
        </p:nvSpPr>
        <p:spPr>
          <a:xfrm>
            <a:off x="1293812" y="1524000"/>
            <a:ext cx="1013460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00050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[1] Black, Noel; Moore, Shirley; and </a:t>
            </a:r>
            <a:r>
              <a:rPr lang="en-US" sz="1800" b="0" i="0" u="none" strike="noStrike" dirty="0" err="1">
                <a:effectLst/>
                <a:latin typeface="Times New Roman" panose="02020603050405020304" pitchFamily="18" charset="0"/>
              </a:rPr>
              <a:t>Weisstein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, Eric W. "Jacobi Method." From </a:t>
            </a:r>
            <a:r>
              <a:rPr lang="en-US" sz="1800" b="0" i="1" u="none" strike="noStrike" dirty="0" err="1">
                <a:effectLst/>
                <a:latin typeface="Times New Roman" panose="02020603050405020304" pitchFamily="18" charset="0"/>
              </a:rPr>
              <a:t>MathWorld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--A Wolfram Web Resource. </a:t>
            </a:r>
            <a:r>
              <a:rPr lang="en-US" sz="1800" b="0" i="0" u="sng" strike="noStrike" dirty="0">
                <a:effectLst/>
                <a:latin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https://mathworld.wolfram.com/JacobiMethod.html</a:t>
            </a:r>
            <a:endParaRPr lang="en-US" b="0" dirty="0">
              <a:effectLst/>
            </a:endParaRPr>
          </a:p>
          <a:p>
            <a:pPr indent="-400050"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[2] </a:t>
            </a:r>
            <a:r>
              <a:rPr lang="en-US" sz="1800" b="0" i="0" u="none" strike="noStrike" dirty="0" err="1">
                <a:effectLst/>
                <a:latin typeface="Times New Roman" panose="02020603050405020304" pitchFamily="18" charset="0"/>
              </a:rPr>
              <a:t>Karunanithi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, S., </a:t>
            </a:r>
            <a:r>
              <a:rPr lang="en-US" sz="1800" b="0" i="0" u="none" strike="noStrike" dirty="0" err="1">
                <a:effectLst/>
                <a:latin typeface="Times New Roman" panose="02020603050405020304" pitchFamily="18" charset="0"/>
              </a:rPr>
              <a:t>Gajalakshmi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, N., </a:t>
            </a:r>
            <a:r>
              <a:rPr lang="en-US" sz="1800" b="0" i="0" u="none" strike="noStrike" dirty="0" err="1">
                <a:effectLst/>
                <a:latin typeface="Times New Roman" panose="02020603050405020304" pitchFamily="18" charset="0"/>
              </a:rPr>
              <a:t>Malarvizhi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, M., &amp; </a:t>
            </a:r>
            <a:r>
              <a:rPr lang="en-US" sz="1800" b="0" i="0" u="none" strike="noStrike" dirty="0" err="1">
                <a:effectLst/>
                <a:latin typeface="Times New Roman" panose="02020603050405020304" pitchFamily="18" charset="0"/>
              </a:rPr>
              <a:t>Saileshwari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, M. (2018). </a:t>
            </a:r>
            <a:r>
              <a:rPr lang="en-US" sz="1800" b="0" i="1" u="none" strike="noStrike" dirty="0">
                <a:effectLst/>
                <a:latin typeface="Times New Roman" panose="02020603050405020304" pitchFamily="18" charset="0"/>
              </a:rPr>
              <a:t>A Study on Comparison of Jacobi, </a:t>
            </a:r>
            <a:r>
              <a:rPr lang="en-US" sz="1800" b="0" i="1" u="none" strike="noStrike" dirty="0" err="1">
                <a:effectLst/>
                <a:latin typeface="Times New Roman" panose="02020603050405020304" pitchFamily="18" charset="0"/>
              </a:rPr>
              <a:t>GaussSeidel</a:t>
            </a:r>
            <a:r>
              <a:rPr lang="en-US" sz="1800" b="0" i="1" u="none" strike="noStrike" dirty="0">
                <a:effectLst/>
                <a:latin typeface="Times New Roman" panose="02020603050405020304" pitchFamily="18" charset="0"/>
              </a:rPr>
              <a:t> and Sor Methods for the Solution in System of Linear Equations,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1" u="none" strike="noStrike" dirty="0">
                <a:effectLst/>
                <a:latin typeface="Times New Roman" panose="02020603050405020304" pitchFamily="18" charset="0"/>
              </a:rPr>
              <a:t>56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(4), 1-9.</a:t>
            </a:r>
            <a:endParaRPr lang="en-US" b="0" dirty="0">
              <a:effectLst/>
            </a:endParaRPr>
          </a:p>
          <a:p>
            <a:pPr indent="-400050"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[3] Lynch, Deirdre. “2.5.2/Gauss-Seidel Method and SOR.” </a:t>
            </a:r>
            <a:r>
              <a:rPr lang="en-US" sz="1800" b="0" i="1" u="none" strike="noStrike" dirty="0">
                <a:effectLst/>
                <a:latin typeface="Times New Roman" panose="02020603050405020304" pitchFamily="18" charset="0"/>
              </a:rPr>
              <a:t>Numerical Analysis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, by Tim Sauer, Pearson, Boston, Massachusetts, 2012, pp. 108–109.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[4] Saad, You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sef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 (2003). </a:t>
            </a:r>
            <a:r>
              <a:rPr lang="en-US" sz="1800" b="0" i="1" u="none" strike="noStrike" dirty="0">
                <a:effectLst/>
                <a:latin typeface="Times New Roman" panose="02020603050405020304" pitchFamily="18" charset="0"/>
              </a:rPr>
              <a:t>Iterative Methods for Sparse Linear Systems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 (2nd ed.). SIAM. p. 414</a:t>
            </a:r>
            <a:endParaRPr lang="en-US" b="0" dirty="0">
              <a:effectLst/>
            </a:endParaRPr>
          </a:p>
          <a:p>
            <a:pPr indent="-400050"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[5] Strong, David M. “Iterative Methods for Solving Ax = b - Jacobi's Method.” </a:t>
            </a:r>
            <a:r>
              <a:rPr lang="en-US" sz="1800" b="0" i="1" u="none" strike="noStrike" dirty="0">
                <a:effectLst/>
                <a:latin typeface="Times New Roman" panose="02020603050405020304" pitchFamily="18" charset="0"/>
              </a:rPr>
              <a:t>Iterative Methods for Solving Ax = b - Jacobi's Method | Mathematical Association of America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, July 2005, www.maa.org/press/periodicals/loci/joma/iterative-methods-for-solving-iaxi-ibi-jacobis-method.</a:t>
            </a:r>
            <a:endParaRPr lang="en-US" b="0" dirty="0">
              <a:effectLst/>
            </a:endParaRPr>
          </a:p>
          <a:p>
            <a:pPr indent="-400050"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[6] Rambo, </a:t>
            </a:r>
            <a:r>
              <a:rPr lang="en-US" sz="1800" b="0" i="0" u="none" strike="noStrike" dirty="0" err="1">
                <a:effectLst/>
                <a:latin typeface="Times New Roman" panose="02020603050405020304" pitchFamily="18" charset="0"/>
              </a:rPr>
              <a:t>Mikeq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. “The Conjugate Gradient Method for Solving Linear Systems of Equations.” </a:t>
            </a:r>
            <a:r>
              <a:rPr lang="en-US" sz="1800" b="0" i="1" u="none" strike="noStrike" dirty="0">
                <a:effectLst/>
                <a:latin typeface="Times New Roman" panose="02020603050405020304" pitchFamily="18" charset="0"/>
              </a:rPr>
              <a:t>Http://Math.stmarys-Ca.edu/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, 2016, math.stmarys-ca.edu/wp-content/uploads/2017/07/Mike-Rambo.pdf.</a:t>
            </a:r>
            <a:endParaRPr lang="en-US" b="0" dirty="0">
              <a:effectLst/>
            </a:endParaRPr>
          </a:p>
          <a:p>
            <a:br>
              <a:rPr lang="en-US" dirty="0"/>
            </a:b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436E-764E-4CEA-95D2-5D9E3C379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volini" panose="03000502040302020204" pitchFamily="66" charset="0"/>
              </a:rPr>
              <a:t>Five Methods of Implementation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F859C5B-BF9C-41B2-9286-595864C0C7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4825977"/>
              </p:ext>
            </p:extLst>
          </p:nvPr>
        </p:nvGraphicFramePr>
        <p:xfrm>
          <a:off x="1446212" y="1828800"/>
          <a:ext cx="98298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697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7CC5-3ABF-4C3B-85F8-059DD1777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968" y="304800"/>
            <a:ext cx="10351066" cy="970450"/>
          </a:xfrm>
        </p:spPr>
        <p:txBody>
          <a:bodyPr/>
          <a:lstStyle/>
          <a:p>
            <a:r>
              <a:rPr lang="en-US" dirty="0">
                <a:latin typeface="+mn-lt"/>
                <a:cs typeface="Cavolini" panose="03000502040302020204" pitchFamily="66" charset="0"/>
              </a:rPr>
              <a:t>Bibliography</a:t>
            </a:r>
            <a:r>
              <a:rPr lang="en-US" dirty="0">
                <a:latin typeface="Cavolini" panose="03000502040302020204" pitchFamily="66" charset="0"/>
                <a:cs typeface="Cavolini" panose="03000502040302020204" pitchFamily="66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8377A8-377A-43B4-95AF-9D03634762B6}"/>
              </a:ext>
            </a:extLst>
          </p:cNvPr>
          <p:cNvSpPr txBox="1"/>
          <p:nvPr/>
        </p:nvSpPr>
        <p:spPr>
          <a:xfrm>
            <a:off x="1217612" y="1371600"/>
            <a:ext cx="10134600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 rtl="0">
              <a:spcBef>
                <a:spcPts val="0"/>
              </a:spcBef>
              <a:spcAft>
                <a:spcPts val="1200"/>
              </a:spcAft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[7] Cheney, E. W., and David Kincaid. </a:t>
            </a:r>
            <a:r>
              <a:rPr lang="en-US" b="0" i="1" u="none" strike="noStrike" dirty="0">
                <a:effectLst/>
                <a:latin typeface="Times New Roman" panose="02020603050405020304" pitchFamily="18" charset="0"/>
              </a:rPr>
              <a:t>Numerical Mathematics and Computing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. Brooks/Cole, Cengage Learning, 2013.</a:t>
            </a:r>
            <a:endParaRPr lang="en-US" b="0" dirty="0">
              <a:effectLst/>
            </a:endParaRPr>
          </a:p>
          <a:p>
            <a:pPr indent="-457200" rtl="0">
              <a:spcBef>
                <a:spcPts val="1200"/>
              </a:spcBef>
              <a:spcAft>
                <a:spcPts val="1200"/>
              </a:spcAft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[8]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</a:rPr>
              <a:t>Dongarra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, Jack. “ The Successive Overrelaxation Method.” </a:t>
            </a:r>
            <a:r>
              <a:rPr lang="en-US" b="0" i="1" u="none" strike="noStrike" dirty="0">
                <a:effectLst/>
                <a:latin typeface="Times New Roman" panose="02020603050405020304" pitchFamily="18" charset="0"/>
              </a:rPr>
              <a:t>The Successive Overrelaxation Method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, 1995, www.netlib.org/linalg/html_templates/node15.html.</a:t>
            </a:r>
            <a:endParaRPr lang="en-US" b="0" dirty="0">
              <a:effectLst/>
            </a:endParaRPr>
          </a:p>
          <a:p>
            <a:pPr indent="-457200" rtl="0">
              <a:spcBef>
                <a:spcPts val="1200"/>
              </a:spcBef>
              <a:spcAft>
                <a:spcPts val="1200"/>
              </a:spcAft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[9] Ford, William. “Relaxation Parameter.” </a:t>
            </a:r>
            <a:r>
              <a:rPr lang="en-US" b="0" i="1" u="none" strike="noStrike" dirty="0">
                <a:effectLst/>
                <a:latin typeface="Times New Roman" panose="02020603050405020304" pitchFamily="18" charset="0"/>
              </a:rPr>
              <a:t>Relaxation Parameter - an Overview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, www.sciencedirect.com/topics/computer-science/relaxation-parameter.</a:t>
            </a:r>
            <a:endParaRPr lang="en-US" b="0" dirty="0">
              <a:effectLst/>
            </a:endParaRPr>
          </a:p>
          <a:p>
            <a:pPr indent="-457200" rtl="0">
              <a:spcBef>
                <a:spcPts val="1200"/>
              </a:spcBef>
              <a:spcAft>
                <a:spcPts val="1200"/>
              </a:spcAft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[10]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</a:rPr>
              <a:t>Katopodes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, Nikolas D. “Over-Relaxation.” </a:t>
            </a:r>
            <a:r>
              <a:rPr lang="en-US" b="0" i="1" u="none" strike="noStrike" dirty="0">
                <a:effectLst/>
                <a:latin typeface="Times New Roman" panose="02020603050405020304" pitchFamily="18" charset="0"/>
              </a:rPr>
              <a:t>Over-Relaxation - an Overview | ScienceDirect Topics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, www.sciencedirect.com/topics/engineering/over-relaxation.</a:t>
            </a:r>
            <a:endParaRPr lang="en-US" b="0" dirty="0">
              <a:effectLst/>
            </a:endParaRPr>
          </a:p>
          <a:p>
            <a:pPr indent="-285750" rtl="0">
              <a:spcBef>
                <a:spcPts val="1200"/>
              </a:spcBef>
              <a:spcAft>
                <a:spcPts val="1200"/>
              </a:spcAft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[11]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</a:rPr>
              <a:t>Moler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, Cleve. “What Is the Condition Number of a Matrix?” </a:t>
            </a:r>
            <a:r>
              <a:rPr lang="en-US" b="0" i="1" u="none" strike="noStrike" dirty="0">
                <a:effectLst/>
                <a:latin typeface="Times New Roman" panose="02020603050405020304" pitchFamily="18" charset="0"/>
              </a:rPr>
              <a:t>Cleve's Corner: Cleve </a:t>
            </a:r>
            <a:r>
              <a:rPr lang="en-US" b="0" i="1" u="none" strike="noStrike" dirty="0" err="1">
                <a:effectLst/>
                <a:latin typeface="Times New Roman" panose="02020603050405020304" pitchFamily="18" charset="0"/>
              </a:rPr>
              <a:t>Moler</a:t>
            </a:r>
            <a:r>
              <a:rPr lang="en-US" b="0" i="1" u="none" strike="noStrike" dirty="0">
                <a:effectLst/>
                <a:latin typeface="Times New Roman" panose="02020603050405020304" pitchFamily="18" charset="0"/>
              </a:rPr>
              <a:t> on Mathematics and Computing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, The MathWorks, Inc., 17 July 2017, blogs.mathworks.com/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</a:rPr>
              <a:t>cleve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/2017/07/17/what-is-the-condition-number-of-a-matrix/.</a:t>
            </a:r>
            <a:endParaRPr lang="en-US" b="0" dirty="0">
              <a:effectLst/>
            </a:endParaRPr>
          </a:p>
          <a:p>
            <a:pPr indent="-285750" rtl="0">
              <a:spcBef>
                <a:spcPts val="1200"/>
              </a:spcBef>
              <a:spcAft>
                <a:spcPts val="1200"/>
              </a:spcAft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[12] 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</a:rPr>
              <a:t>Petersdorff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, Tobias Von. </a:t>
            </a:r>
            <a:r>
              <a:rPr lang="en-US" b="0" i="1" u="none" strike="noStrike" dirty="0">
                <a:effectLst/>
                <a:latin typeface="Times New Roman" panose="02020603050405020304" pitchFamily="18" charset="0"/>
              </a:rPr>
              <a:t>Errors for Linear Systems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. terpconnect.umd.edu/~</a:t>
            </a:r>
            <a:r>
              <a:rPr lang="en-US" b="0" i="0" u="none" strike="noStrike" dirty="0" err="1">
                <a:effectLst/>
                <a:latin typeface="Times New Roman" panose="02020603050405020304" pitchFamily="18" charset="0"/>
              </a:rPr>
              <a:t>petersd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/460/linsysterrn.pdf.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16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0CF7D-015D-440D-B567-B53B91B5D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volini" panose="03000502040302020204" pitchFamily="66" charset="0"/>
              </a:rPr>
              <a:t>Bibliography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956F9-6A73-4DD0-9CD4-F5E1CA0DDCA9}"/>
              </a:ext>
            </a:extLst>
          </p:cNvPr>
          <p:cNvSpPr txBox="1"/>
          <p:nvPr/>
        </p:nvSpPr>
        <p:spPr>
          <a:xfrm>
            <a:off x="1206223" y="1981200"/>
            <a:ext cx="1005840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[13] Rapp, Bastian E. “Numerical Methods for Linear Systems of Equations.” </a:t>
            </a:r>
            <a:r>
              <a:rPr lang="en-US" sz="1800" b="0" i="1" u="none" strike="noStrike" dirty="0">
                <a:effectLst/>
                <a:latin typeface="Times New Roman" panose="02020603050405020304" pitchFamily="18" charset="0"/>
              </a:rPr>
              <a:t>Microfluidics: Modelling, Mechanics and Mathematics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, Elsevier, 6 Dec. 2016, www.sciencedirect.com/science/article/pii/B9781455731411500253.</a:t>
            </a:r>
            <a:endParaRPr lang="en-US" b="0" dirty="0">
              <a:effectLst/>
            </a:endParaRPr>
          </a:p>
          <a:p>
            <a:pPr indent="-457200"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[14] “Relaxation Method.” </a:t>
            </a:r>
            <a:r>
              <a:rPr lang="en-US" sz="1800" b="0" i="1" u="none" strike="noStrike" dirty="0">
                <a:effectLst/>
                <a:latin typeface="Times New Roman" panose="02020603050405020304" pitchFamily="18" charset="0"/>
              </a:rPr>
              <a:t>Relaxation Method - Encyclopedia of Mathematics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, encyclopediaofmath.org/wiki/</a:t>
            </a:r>
            <a:r>
              <a:rPr lang="en-US" sz="1800" b="0" i="0" u="none" strike="noStrike" dirty="0" err="1">
                <a:effectLst/>
                <a:latin typeface="Times New Roman" panose="02020603050405020304" pitchFamily="18" charset="0"/>
              </a:rPr>
              <a:t>Relaxation_method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.</a:t>
            </a:r>
            <a:endParaRPr lang="en-US" b="0" dirty="0">
              <a:effectLst/>
            </a:endParaRPr>
          </a:p>
          <a:p>
            <a:pPr indent="-457200"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[15] Strong, David M. “Iterative Methods for Solving Ax = b - The SOR Method.” </a:t>
            </a:r>
            <a:r>
              <a:rPr lang="en-US" sz="1800" b="0" i="1" u="none" strike="noStrike" dirty="0">
                <a:effectLst/>
                <a:latin typeface="Times New Roman" panose="02020603050405020304" pitchFamily="18" charset="0"/>
              </a:rPr>
              <a:t>Iterative Methods for Solving Ax = b - The SOR Method | Mathematical Association of America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, www.maa.org/press/periodicals/loci/joma/iterative-methods-for-solving-iaxi-ibi-the-sor-method.</a:t>
            </a:r>
            <a:endParaRPr lang="en-US" b="0" dirty="0">
              <a:effectLst/>
            </a:endParaRPr>
          </a:p>
          <a:p>
            <a:pPr indent="-400050"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[16] “Successive Overrelaxation Method.” </a:t>
            </a:r>
            <a:r>
              <a:rPr lang="en-US" sz="1800" b="0" i="1" u="none" strike="noStrike" dirty="0">
                <a:effectLst/>
                <a:latin typeface="Times New Roman" panose="02020603050405020304" pitchFamily="18" charset="0"/>
              </a:rPr>
              <a:t>From Wolfram </a:t>
            </a:r>
            <a:r>
              <a:rPr lang="en-US" sz="1800" b="0" i="1" u="none" strike="noStrike" dirty="0" err="1">
                <a:effectLst/>
                <a:latin typeface="Times New Roman" panose="02020603050405020304" pitchFamily="18" charset="0"/>
              </a:rPr>
              <a:t>MathWorld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, mathworld.wolfram.com/SuccessiveOverrelaxationMethod.html.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90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894591-7F12-4C12-921D-9E33A3B9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808" y="1099456"/>
            <a:ext cx="6242010" cy="4625558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5400" b="0" i="0" u="none" strike="noStrike">
                <a:solidFill>
                  <a:schemeClr val="tx1"/>
                </a:solidFill>
                <a:cs typeface="Cavolini" panose="03000502040302020204" pitchFamily="66" charset="0"/>
              </a:rPr>
              <a:t>Gaussian Elimination Method</a:t>
            </a:r>
            <a:br>
              <a:rPr lang="en-US" sz="5400" b="0" i="0" u="none" strike="noStrike">
                <a:solidFill>
                  <a:schemeClr val="tx1"/>
                </a:solidFill>
                <a:cs typeface="Cavolini" panose="03000502040302020204" pitchFamily="66" charset="0"/>
              </a:rPr>
            </a:br>
            <a:endParaRPr lang="en-US" sz="5400">
              <a:solidFill>
                <a:schemeClr val="tx1"/>
              </a:solidFill>
              <a:cs typeface="Cavolini" panose="03000502040302020204" pitchFamily="66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118816-C01D-462E-B0B0-777C21EF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281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5D0BF7-94F4-4437-A2B2-87BAFF86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281" y="0"/>
            <a:ext cx="321480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5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24007E-BA57-41B2-8C6B-5E99927F2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894591-7F12-4C12-921D-9E33A3B9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808" y="1099456"/>
            <a:ext cx="6242010" cy="4625558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5400" b="0" i="0" u="none" strike="noStrike" dirty="0">
                <a:solidFill>
                  <a:schemeClr val="tx1"/>
                </a:solidFill>
                <a:cs typeface="Cavolini" panose="03000502040302020204" pitchFamily="66" charset="0"/>
              </a:rPr>
              <a:t>Gaussian Elimination Method Code</a:t>
            </a:r>
            <a:br>
              <a:rPr lang="en-US" sz="5400" b="0" i="0" u="none" strike="noStrike" dirty="0">
                <a:solidFill>
                  <a:schemeClr val="tx1"/>
                </a:solidFill>
                <a:cs typeface="Cavolini" panose="03000502040302020204" pitchFamily="66" charset="0"/>
              </a:rPr>
            </a:br>
            <a:endParaRPr lang="en-US" sz="5400" dirty="0">
              <a:solidFill>
                <a:schemeClr val="tx1"/>
              </a:solidFill>
              <a:cs typeface="Cavolini" panose="03000502040302020204" pitchFamily="66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118816-C01D-462E-B0B0-777C21EF6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281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5D0BF7-94F4-4437-A2B2-87BAFF86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281" y="0"/>
            <a:ext cx="321480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88E887-E1EC-46F6-953F-CD0866B7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364235"/>
            <a:ext cx="4572000" cy="609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16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2491BE7-B29C-42D5-BA86-42A93C907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25" t="-1" r="32502" b="-1"/>
          <a:stretch/>
        </p:blipFill>
        <p:spPr>
          <a:xfrm>
            <a:off x="32934" y="0"/>
            <a:ext cx="4037011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2894591-7F12-4C12-921D-9E33A3B9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9812" y="2667000"/>
            <a:ext cx="3505200" cy="9704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 defTabSz="457200"/>
            <a:r>
              <a:rPr lang="en-US" sz="4000" b="0" i="0" u="none" strike="noStrike" dirty="0">
                <a:cs typeface="Cavolini" panose="03000502040302020204" pitchFamily="66" charset="0"/>
              </a:rPr>
              <a:t>Jacobi Iterative Method</a:t>
            </a:r>
            <a:endParaRPr lang="en-US" sz="4000" dirty="0"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7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2491BE7-B29C-42D5-BA86-42A93C907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24525" t="-1" r="32502" b="-1"/>
          <a:stretch/>
        </p:blipFill>
        <p:spPr>
          <a:xfrm>
            <a:off x="35039" y="0"/>
            <a:ext cx="4037011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4F6F3EA-727D-4C69-B5F1-6002A456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105" y="25021"/>
            <a:ext cx="6237011" cy="970450"/>
          </a:xfrm>
        </p:spPr>
        <p:txBody>
          <a:bodyPr/>
          <a:lstStyle/>
          <a:p>
            <a:r>
              <a:rPr lang="en-US" sz="4000" b="0" i="0" u="none" strike="noStrike" dirty="0">
                <a:cs typeface="Cavolini" panose="03000502040302020204" pitchFamily="66" charset="0"/>
              </a:rPr>
              <a:t>Jacobi Iterative Method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39D98-4D4D-4EAC-9162-E798AAAC848F}"/>
              </a:ext>
            </a:extLst>
          </p:cNvPr>
          <p:cNvSpPr txBox="1"/>
          <p:nvPr/>
        </p:nvSpPr>
        <p:spPr>
          <a:xfrm>
            <a:off x="6697086" y="852748"/>
            <a:ext cx="290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Cavolini" panose="03000502040302020204" pitchFamily="66" charset="0"/>
              </a:rPr>
              <a:t>How we Use this Method…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3BDD07-97E2-40DE-A97D-6F5B6E4ACB85}"/>
              </a:ext>
            </a:extLst>
          </p:cNvPr>
          <p:cNvSpPr txBox="1"/>
          <p:nvPr/>
        </p:nvSpPr>
        <p:spPr>
          <a:xfrm>
            <a:off x="4189410" y="1434118"/>
            <a:ext cx="7772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</a:t>
            </a:r>
            <a:r>
              <a:rPr lang="en-US" sz="1800" b="0" i="0" u="none" strike="noStrike" dirty="0">
                <a:effectLst/>
                <a:latin typeface="+mj-lt"/>
              </a:rPr>
              <a:t>he process iterates by solving the diagonal elements of the matrices until it converges</a:t>
            </a:r>
            <a:endParaRPr lang="en-US" dirty="0">
              <a:latin typeface="+mj-l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B5D49EB-0614-4FD5-AC11-6FA72D9EE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2" y="2080449"/>
            <a:ext cx="3962400" cy="39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34468BB-7BC0-47C1-AB38-C256EF16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07" y="2676010"/>
            <a:ext cx="7604204" cy="108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B393373-BBAD-42EC-9BB0-A427DC4D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3860993"/>
            <a:ext cx="2070021" cy="83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DAF5A36-D03C-43DC-9BDC-7E019EBF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384" y="4767002"/>
            <a:ext cx="197167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9365797-176E-4C2F-81BE-E1E265089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182" y="6172200"/>
            <a:ext cx="59436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6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blackboard&#10;&#10;Description automatically generated">
            <a:extLst>
              <a:ext uri="{FF2B5EF4-FFF2-40B4-BE49-F238E27FC236}">
                <a16:creationId xmlns:a16="http://schemas.microsoft.com/office/drawing/2014/main" id="{07148C34-DE4A-4033-9897-4A284A0E36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8" y="-4508013"/>
            <a:ext cx="12188825" cy="6094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E4FF2D-60AF-4388-8172-0B33F6C84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812" y="625049"/>
            <a:ext cx="10351066" cy="970450"/>
          </a:xfrm>
        </p:spPr>
        <p:txBody>
          <a:bodyPr>
            <a:normAutofit fontScale="90000"/>
          </a:bodyPr>
          <a:lstStyle/>
          <a:p>
            <a:r>
              <a:rPr lang="en-US" sz="4000" b="1" i="0" u="none" strike="noStrike" dirty="0">
                <a:cs typeface="Cavolini" panose="03000502040302020204" pitchFamily="66" charset="0"/>
              </a:rPr>
              <a:t>Jacobi Iterative Method Code</a:t>
            </a:r>
            <a:br>
              <a:rPr lang="en-US" dirty="0"/>
            </a:b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72876FE-991D-4B78-ADAE-69E9F39C8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957430"/>
            <a:ext cx="3895260" cy="52578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EF7FBD2-90FC-4516-BE57-4246D0F4D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2514600"/>
            <a:ext cx="4505325" cy="16573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98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10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11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12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2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3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4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5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6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7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8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ppt/theme/themeOverride9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1337</Words>
  <Application>Microsoft Office PowerPoint</Application>
  <PresentationFormat>Custom</PresentationFormat>
  <Paragraphs>139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Calisto MT</vt:lpstr>
      <vt:lpstr>Cavolini</vt:lpstr>
      <vt:lpstr>Corbel</vt:lpstr>
      <vt:lpstr>Times New Roman</vt:lpstr>
      <vt:lpstr>Wingdings 2</vt:lpstr>
      <vt:lpstr>Slate</vt:lpstr>
      <vt:lpstr>Solution of Linear Equations</vt:lpstr>
      <vt:lpstr>Deliverables </vt:lpstr>
      <vt:lpstr>System of Linear Equations</vt:lpstr>
      <vt:lpstr>Five Methods of Implementation</vt:lpstr>
      <vt:lpstr>Gaussian Elimination Method </vt:lpstr>
      <vt:lpstr>Gaussian Elimination Method Code </vt:lpstr>
      <vt:lpstr>Jacobi Iterative Method</vt:lpstr>
      <vt:lpstr>Jacobi Iterative Method</vt:lpstr>
      <vt:lpstr>Jacobi Iterative Method Code </vt:lpstr>
      <vt:lpstr>Gauss-Seidel Iterative Method</vt:lpstr>
      <vt:lpstr>Gauss-Seidel Iterative Method</vt:lpstr>
      <vt:lpstr>Gauss-Seidel Iterative Method Code</vt:lpstr>
      <vt:lpstr>SOR Iterative Method</vt:lpstr>
      <vt:lpstr>SOR Iterative Method How we Use this Method… </vt:lpstr>
      <vt:lpstr>SOR Iterative Method Code </vt:lpstr>
      <vt:lpstr>Conjugate Gradient Method </vt:lpstr>
      <vt:lpstr>Conjugate Gradient Method </vt:lpstr>
      <vt:lpstr>Conjugate Gradient Method Code </vt:lpstr>
      <vt:lpstr>Results Computer Exercise 3 Input</vt:lpstr>
      <vt:lpstr>Results Computer Exercise 3</vt:lpstr>
      <vt:lpstr>Results Computer Exercise 3</vt:lpstr>
      <vt:lpstr>Results Computer Exercise 3</vt:lpstr>
      <vt:lpstr>Results Computer Exercise 3</vt:lpstr>
      <vt:lpstr>Results Computer Exercise 3</vt:lpstr>
      <vt:lpstr>Results Computer Exercise 10a Input</vt:lpstr>
      <vt:lpstr>Results Computer Exercise 10a</vt:lpstr>
      <vt:lpstr>Results Computer Exercise 10a</vt:lpstr>
      <vt:lpstr>Results Computer Exercise 10a</vt:lpstr>
      <vt:lpstr>Results Computer Exercise 10a</vt:lpstr>
      <vt:lpstr>Results Computer Exercise 10a</vt:lpstr>
      <vt:lpstr>Results Computer Exercise 10b</vt:lpstr>
      <vt:lpstr>Results Computer Exercise 10b</vt:lpstr>
      <vt:lpstr>Results Computer Exercise 10b</vt:lpstr>
      <vt:lpstr>Results Computer Exercise 10b</vt:lpstr>
      <vt:lpstr>Results Computer Exercise 10b</vt:lpstr>
      <vt:lpstr>Results Computer Exercise 10b</vt:lpstr>
      <vt:lpstr>Comparison of the Methods Computer Exercise 10a</vt:lpstr>
      <vt:lpstr>Conclusion</vt:lpstr>
      <vt:lpstr>Bibliography </vt:lpstr>
      <vt:lpstr>Bibliography 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Solution of linear equations</dc:title>
  <dc:creator>Nicole Stanfill</dc:creator>
  <cp:lastModifiedBy>Angelo Scaria</cp:lastModifiedBy>
  <cp:revision>26</cp:revision>
  <dcterms:created xsi:type="dcterms:W3CDTF">2020-12-07T18:17:28Z</dcterms:created>
  <dcterms:modified xsi:type="dcterms:W3CDTF">2020-12-07T20:31:25Z</dcterms:modified>
</cp:coreProperties>
</file>